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88" r:id="rId3"/>
    <p:sldId id="287" r:id="rId4"/>
    <p:sldId id="281" r:id="rId5"/>
    <p:sldId id="282" r:id="rId6"/>
    <p:sldId id="283" r:id="rId7"/>
    <p:sldId id="286" r:id="rId8"/>
    <p:sldId id="279" r:id="rId9"/>
    <p:sldId id="280" r:id="rId10"/>
    <p:sldId id="289" r:id="rId11"/>
    <p:sldId id="278" r:id="rId12"/>
    <p:sldId id="276" r:id="rId13"/>
    <p:sldId id="258" r:id="rId14"/>
    <p:sldId id="269" r:id="rId15"/>
    <p:sldId id="257" r:id="rId16"/>
    <p:sldId id="268" r:id="rId17"/>
    <p:sldId id="260" r:id="rId18"/>
    <p:sldId id="270" r:id="rId19"/>
    <p:sldId id="264" r:id="rId20"/>
    <p:sldId id="277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ARZ\gdecelle$\MAISON%20ECO-CITOYENNE\D&#233;marche%20concertation%20citoyenne\Retour%20questionnaire\Analyse%20questionnaire\Analyse%20du%20questionnaire%20(question%20ferm&#233;es)%20Maison%20Eco-citoyenn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Seriez-vous intéressé.e par un service d’emprunt d’objets du quotidien (objethèque)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Seriez-vous intéressé.e par un service d’emprunt d’objets du quotidien (objethèque)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3B-445E-AAA1-9B7CCDD42BC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3B-445E-AAA1-9B7CCDD42BC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3B-445E-AAA1-9B7CCDD42BC3}"/>
              </c:ext>
            </c:extLst>
          </c:dPt>
          <c:dLbls>
            <c:dLbl>
              <c:idx val="1"/>
              <c:layout>
                <c:manualLayout>
                  <c:x val="-1.7130628687328536E-2"/>
                  <c:y val="-1.64684402441998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3B-445E-AAA1-9B7CCDD42BC3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Feuil1!$T$4:$V$4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Peut-être</c:v>
                </c:pt>
              </c:strCache>
            </c:strRef>
          </c:cat>
          <c:val>
            <c:numRef>
              <c:f>Feuil1!$T$5:$V$5</c:f>
              <c:numCache>
                <c:formatCode>General</c:formatCode>
                <c:ptCount val="3"/>
                <c:pt idx="0">
                  <c:v>42</c:v>
                </c:pt>
                <c:pt idx="1">
                  <c:v>2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3B-445E-AAA1-9B7CCDD42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Sur quels types d'objets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Feuil1!$S$21</c:f>
              <c:strCache>
                <c:ptCount val="1"/>
                <c:pt idx="0">
                  <c:v>Pas du tout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Feuil1!$R$22:$R$31</c:f>
              <c:strCache>
                <c:ptCount val="9"/>
                <c:pt idx="0">
                  <c:v>Electroménager</c:v>
                </c:pt>
                <c:pt idx="1">
                  <c:v>Jardinage</c:v>
                </c:pt>
                <c:pt idx="2">
                  <c:v>Bricolage</c:v>
                </c:pt>
                <c:pt idx="3">
                  <c:v>Décoration</c:v>
                </c:pt>
                <c:pt idx="4">
                  <c:v>Transport</c:v>
                </c:pt>
                <c:pt idx="5">
                  <c:v>Jouets</c:v>
                </c:pt>
                <c:pt idx="6">
                  <c:v>Vêtements</c:v>
                </c:pt>
                <c:pt idx="7">
                  <c:v>Vélo</c:v>
                </c:pt>
                <c:pt idx="8">
                  <c:v>Autre</c:v>
                </c:pt>
              </c:strCache>
            </c:strRef>
          </c:cat>
          <c:val>
            <c:numRef>
              <c:f>Feuil1!$S$22:$S$31</c:f>
              <c:numCache>
                <c:formatCode>General</c:formatCode>
                <c:ptCount val="10"/>
                <c:pt idx="0">
                  <c:v>11</c:v>
                </c:pt>
                <c:pt idx="1">
                  <c:v>6</c:v>
                </c:pt>
                <c:pt idx="2">
                  <c:v>7</c:v>
                </c:pt>
                <c:pt idx="3">
                  <c:v>36</c:v>
                </c:pt>
                <c:pt idx="4">
                  <c:v>21</c:v>
                </c:pt>
                <c:pt idx="5">
                  <c:v>28</c:v>
                </c:pt>
                <c:pt idx="6">
                  <c:v>40</c:v>
                </c:pt>
                <c:pt idx="7">
                  <c:v>23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7B-412A-B06C-D55359807AA8}"/>
            </c:ext>
          </c:extLst>
        </c:ser>
        <c:ser>
          <c:idx val="1"/>
          <c:order val="1"/>
          <c:tx>
            <c:strRef>
              <c:f>Feuil1!$T$21</c:f>
              <c:strCache>
                <c:ptCount val="1"/>
                <c:pt idx="0">
                  <c:v>Un peu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Feuil1!$R$22:$R$31</c:f>
              <c:strCache>
                <c:ptCount val="9"/>
                <c:pt idx="0">
                  <c:v>Electroménager</c:v>
                </c:pt>
                <c:pt idx="1">
                  <c:v>Jardinage</c:v>
                </c:pt>
                <c:pt idx="2">
                  <c:v>Bricolage</c:v>
                </c:pt>
                <c:pt idx="3">
                  <c:v>Décoration</c:v>
                </c:pt>
                <c:pt idx="4">
                  <c:v>Transport</c:v>
                </c:pt>
                <c:pt idx="5">
                  <c:v>Jouets</c:v>
                </c:pt>
                <c:pt idx="6">
                  <c:v>Vêtements</c:v>
                </c:pt>
                <c:pt idx="7">
                  <c:v>Vélo</c:v>
                </c:pt>
                <c:pt idx="8">
                  <c:v>Autre</c:v>
                </c:pt>
              </c:strCache>
            </c:strRef>
          </c:cat>
          <c:val>
            <c:numRef>
              <c:f>Feuil1!$T$22:$T$31</c:f>
              <c:numCache>
                <c:formatCode>General</c:formatCode>
                <c:ptCount val="10"/>
                <c:pt idx="0">
                  <c:v>36</c:v>
                </c:pt>
                <c:pt idx="1">
                  <c:v>26</c:v>
                </c:pt>
                <c:pt idx="2">
                  <c:v>21</c:v>
                </c:pt>
                <c:pt idx="3">
                  <c:v>13</c:v>
                </c:pt>
                <c:pt idx="4">
                  <c:v>20</c:v>
                </c:pt>
                <c:pt idx="5">
                  <c:v>16</c:v>
                </c:pt>
                <c:pt idx="6">
                  <c:v>10</c:v>
                </c:pt>
                <c:pt idx="7">
                  <c:v>20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7B-412A-B06C-D55359807AA8}"/>
            </c:ext>
          </c:extLst>
        </c:ser>
        <c:ser>
          <c:idx val="2"/>
          <c:order val="2"/>
          <c:tx>
            <c:strRef>
              <c:f>Feuil1!$U$21</c:f>
              <c:strCache>
                <c:ptCount val="1"/>
                <c:pt idx="0">
                  <c:v>Beaucoup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Feuil1!$R$22:$R$31</c:f>
              <c:strCache>
                <c:ptCount val="9"/>
                <c:pt idx="0">
                  <c:v>Electroménager</c:v>
                </c:pt>
                <c:pt idx="1">
                  <c:v>Jardinage</c:v>
                </c:pt>
                <c:pt idx="2">
                  <c:v>Bricolage</c:v>
                </c:pt>
                <c:pt idx="3">
                  <c:v>Décoration</c:v>
                </c:pt>
                <c:pt idx="4">
                  <c:v>Transport</c:v>
                </c:pt>
                <c:pt idx="5">
                  <c:v>Jouets</c:v>
                </c:pt>
                <c:pt idx="6">
                  <c:v>Vêtements</c:v>
                </c:pt>
                <c:pt idx="7">
                  <c:v>Vélo</c:v>
                </c:pt>
                <c:pt idx="8">
                  <c:v>Autre</c:v>
                </c:pt>
              </c:strCache>
            </c:strRef>
          </c:cat>
          <c:val>
            <c:numRef>
              <c:f>Feuil1!$U$22:$U$31</c:f>
              <c:numCache>
                <c:formatCode>General</c:formatCode>
                <c:ptCount val="10"/>
                <c:pt idx="0">
                  <c:v>10</c:v>
                </c:pt>
                <c:pt idx="1">
                  <c:v>34</c:v>
                </c:pt>
                <c:pt idx="2">
                  <c:v>39</c:v>
                </c:pt>
                <c:pt idx="3">
                  <c:v>3</c:v>
                </c:pt>
                <c:pt idx="4">
                  <c:v>12</c:v>
                </c:pt>
                <c:pt idx="5">
                  <c:v>9</c:v>
                </c:pt>
                <c:pt idx="6">
                  <c:v>5</c:v>
                </c:pt>
                <c:pt idx="7">
                  <c:v>14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7B-412A-B06C-D55359807AA8}"/>
            </c:ext>
          </c:extLst>
        </c:ser>
        <c:ser>
          <c:idx val="3"/>
          <c:order val="3"/>
          <c:tx>
            <c:strRef>
              <c:f>Feuil1!$V$21</c:f>
              <c:strCache>
                <c:ptCount val="1"/>
                <c:pt idx="0">
                  <c:v>Je ne sais pas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Feuil1!$R$22:$R$31</c:f>
              <c:strCache>
                <c:ptCount val="9"/>
                <c:pt idx="0">
                  <c:v>Electroménager</c:v>
                </c:pt>
                <c:pt idx="1">
                  <c:v>Jardinage</c:v>
                </c:pt>
                <c:pt idx="2">
                  <c:v>Bricolage</c:v>
                </c:pt>
                <c:pt idx="3">
                  <c:v>Décoration</c:v>
                </c:pt>
                <c:pt idx="4">
                  <c:v>Transport</c:v>
                </c:pt>
                <c:pt idx="5">
                  <c:v>Jouets</c:v>
                </c:pt>
                <c:pt idx="6">
                  <c:v>Vêtements</c:v>
                </c:pt>
                <c:pt idx="7">
                  <c:v>Vélo</c:v>
                </c:pt>
                <c:pt idx="8">
                  <c:v>Autre</c:v>
                </c:pt>
              </c:strCache>
            </c:strRef>
          </c:cat>
          <c:val>
            <c:numRef>
              <c:f>Feuil1!$V$22:$V$31</c:f>
              <c:numCache>
                <c:formatCode>General</c:formatCode>
                <c:ptCount val="10"/>
                <c:pt idx="0">
                  <c:v>8</c:v>
                </c:pt>
                <c:pt idx="1">
                  <c:v>2</c:v>
                </c:pt>
                <c:pt idx="2">
                  <c:v>4</c:v>
                </c:pt>
                <c:pt idx="3">
                  <c:v>10</c:v>
                </c:pt>
                <c:pt idx="4">
                  <c:v>8</c:v>
                </c:pt>
                <c:pt idx="5">
                  <c:v>8</c:v>
                </c:pt>
                <c:pt idx="6">
                  <c:v>5</c:v>
                </c:pt>
                <c:pt idx="7">
                  <c:v>6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7B-412A-B06C-D55359807A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54866696"/>
        <c:axId val="1554868744"/>
      </c:barChart>
      <c:catAx>
        <c:axId val="155486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54868744"/>
        <c:crosses val="autoZero"/>
        <c:auto val="1"/>
        <c:lblAlgn val="ctr"/>
        <c:lblOffset val="100"/>
        <c:noMultiLvlLbl val="0"/>
      </c:catAx>
      <c:valAx>
        <c:axId val="155486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55486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Seriez-vous prêts à louer des objets, avec une contribution financière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A70-400A-B115-11E59694E0E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A70-400A-B115-11E59694E0E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A70-400A-B115-11E59694E0E2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Feuil1!$Q$39:$S$39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Peut-être</c:v>
                </c:pt>
              </c:strCache>
            </c:strRef>
          </c:cat>
          <c:val>
            <c:numRef>
              <c:f>Feuil1!$Q$40:$S$40</c:f>
              <c:numCache>
                <c:formatCode>General</c:formatCode>
                <c:ptCount val="3"/>
                <c:pt idx="0">
                  <c:v>40</c:v>
                </c:pt>
                <c:pt idx="1">
                  <c:v>13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70-400A-B115-11E59694E0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Seriez-vous d’accord pour prêter du matériel qui vous sert peu (gratuitement)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68-49EA-B056-DEF2E85F0CB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68-49EA-B056-DEF2E85F0CB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68-49EA-B056-DEF2E85F0CB9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Feuil1!$Q$56:$S$56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Peut-être</c:v>
                </c:pt>
              </c:strCache>
            </c:strRef>
          </c:cat>
          <c:val>
            <c:numRef>
              <c:f>Feuil1!$Q$57:$S$57</c:f>
              <c:numCache>
                <c:formatCode>General</c:formatCode>
                <c:ptCount val="3"/>
                <c:pt idx="0">
                  <c:v>24</c:v>
                </c:pt>
                <c:pt idx="1">
                  <c:v>11</c:v>
                </c:pt>
                <c:pt idx="2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68-49EA-B056-DEF2E85F0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Seriez-vous d’accord pour mettre en location du matériel qui vous sert peu (contre dédommagement)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9E-4E02-8DB1-4D4C6553651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9E-4E02-8DB1-4D4C6553651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69E-4E02-8DB1-4D4C6553651A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Feuil1!$Q$71:$S$71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Peut-être</c:v>
                </c:pt>
              </c:strCache>
            </c:strRef>
          </c:cat>
          <c:val>
            <c:numRef>
              <c:f>Feuil1!$Q$72:$S$72</c:f>
              <c:numCache>
                <c:formatCode>General</c:formatCode>
                <c:ptCount val="3"/>
                <c:pt idx="0">
                  <c:v>34</c:v>
                </c:pt>
                <c:pt idx="1">
                  <c:v>15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9E-4E02-8DB1-4D4C65536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Seriez-vous d’accord pour donner du matériel qui vous sert très peu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DFA-47A0-BC65-59BB65B1049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DFA-47A0-BC65-59BB65B1049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DFA-47A0-BC65-59BB65B10492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Feuil1!$Q$87:$S$87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Peut-être</c:v>
                </c:pt>
              </c:strCache>
            </c:strRef>
          </c:cat>
          <c:val>
            <c:numRef>
              <c:f>Feuil1!$Q$88:$S$88</c:f>
              <c:numCache>
                <c:formatCode>General</c:formatCode>
                <c:ptCount val="3"/>
                <c:pt idx="0">
                  <c:v>24</c:v>
                </c:pt>
                <c:pt idx="1">
                  <c:v>12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FA-47A0-BC65-59BB65B104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Seriez-vous intéressé.e par un service de mise à disposition de matériaux (de réemploi ou de recyclage)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FB-4DE3-A1C1-530ECC3DAF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FB-4DE3-A1C1-530ECC3DAF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FB-4DE3-A1C1-530ECC3DAF8D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Feuil1!$Q$103:$S$103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Peut-être</c:v>
                </c:pt>
              </c:strCache>
            </c:strRef>
          </c:cat>
          <c:val>
            <c:numRef>
              <c:f>Feuil1!$Q$104:$S$104</c:f>
              <c:numCache>
                <c:formatCode>General</c:formatCode>
                <c:ptCount val="3"/>
                <c:pt idx="0">
                  <c:v>41</c:v>
                </c:pt>
                <c:pt idx="1">
                  <c:v>8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FB-4DE3-A1C1-530ECC3DA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Quels autres types de service en lien avec l’économie circulaire et la transition écologique souhaiteriez-vous trouver au sein de la maison écocitoyenne 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Feuil1!$S$119</c:f>
              <c:strCache>
                <c:ptCount val="1"/>
                <c:pt idx="0">
                  <c:v>Pas du tout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Feuil1!$R$120:$R$125</c:f>
              <c:strCache>
                <c:ptCount val="6"/>
                <c:pt idx="0">
                  <c:v>Des ateliers de fabrication</c:v>
                </c:pt>
                <c:pt idx="1">
                  <c:v>Des échanges de pratique entre habitant.es</c:v>
                </c:pt>
                <c:pt idx="2">
                  <c:v>Des échanges de compétences entre habitant.es</c:v>
                </c:pt>
                <c:pt idx="3">
                  <c:v>Des ateliers de réparation</c:v>
                </c:pt>
                <c:pt idx="4">
                  <c:v>Des informations liées à la réduction de notre empreinte carbonne</c:v>
                </c:pt>
                <c:pt idx="5">
                  <c:v>Des informations liées à la protection de la biodiversité</c:v>
                </c:pt>
              </c:strCache>
            </c:strRef>
          </c:cat>
          <c:val>
            <c:numRef>
              <c:f>Feuil1!$S$120:$S$125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5E-4CE5-80D0-B0A6805743AE}"/>
            </c:ext>
          </c:extLst>
        </c:ser>
        <c:ser>
          <c:idx val="1"/>
          <c:order val="1"/>
          <c:tx>
            <c:strRef>
              <c:f>Feuil1!$T$119</c:f>
              <c:strCache>
                <c:ptCount val="1"/>
                <c:pt idx="0">
                  <c:v>Un peu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Feuil1!$R$120:$R$125</c:f>
              <c:strCache>
                <c:ptCount val="6"/>
                <c:pt idx="0">
                  <c:v>Des ateliers de fabrication</c:v>
                </c:pt>
                <c:pt idx="1">
                  <c:v>Des échanges de pratique entre habitant.es</c:v>
                </c:pt>
                <c:pt idx="2">
                  <c:v>Des échanges de compétences entre habitant.es</c:v>
                </c:pt>
                <c:pt idx="3">
                  <c:v>Des ateliers de réparation</c:v>
                </c:pt>
                <c:pt idx="4">
                  <c:v>Des informations liées à la réduction de notre empreinte carbonne</c:v>
                </c:pt>
                <c:pt idx="5">
                  <c:v>Des informations liées à la protection de la biodiversité</c:v>
                </c:pt>
              </c:strCache>
            </c:strRef>
          </c:cat>
          <c:val>
            <c:numRef>
              <c:f>Feuil1!$T$120:$T$125</c:f>
              <c:numCache>
                <c:formatCode>General</c:formatCode>
                <c:ptCount val="6"/>
                <c:pt idx="0">
                  <c:v>27</c:v>
                </c:pt>
                <c:pt idx="1">
                  <c:v>26</c:v>
                </c:pt>
                <c:pt idx="2">
                  <c:v>24</c:v>
                </c:pt>
                <c:pt idx="3">
                  <c:v>17</c:v>
                </c:pt>
                <c:pt idx="4">
                  <c:v>29</c:v>
                </c:pt>
                <c:pt idx="5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5E-4CE5-80D0-B0A6805743AE}"/>
            </c:ext>
          </c:extLst>
        </c:ser>
        <c:ser>
          <c:idx val="2"/>
          <c:order val="2"/>
          <c:tx>
            <c:strRef>
              <c:f>Feuil1!$U$119</c:f>
              <c:strCache>
                <c:ptCount val="1"/>
                <c:pt idx="0">
                  <c:v>Beaucoup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Feuil1!$R$120:$R$125</c:f>
              <c:strCache>
                <c:ptCount val="6"/>
                <c:pt idx="0">
                  <c:v>Des ateliers de fabrication</c:v>
                </c:pt>
                <c:pt idx="1">
                  <c:v>Des échanges de pratique entre habitant.es</c:v>
                </c:pt>
                <c:pt idx="2">
                  <c:v>Des échanges de compétences entre habitant.es</c:v>
                </c:pt>
                <c:pt idx="3">
                  <c:v>Des ateliers de réparation</c:v>
                </c:pt>
                <c:pt idx="4">
                  <c:v>Des informations liées à la réduction de notre empreinte carbonne</c:v>
                </c:pt>
                <c:pt idx="5">
                  <c:v>Des informations liées à la protection de la biodiversité</c:v>
                </c:pt>
              </c:strCache>
            </c:strRef>
          </c:cat>
          <c:val>
            <c:numRef>
              <c:f>Feuil1!$U$120:$U$125</c:f>
              <c:numCache>
                <c:formatCode>General</c:formatCode>
                <c:ptCount val="6"/>
                <c:pt idx="0">
                  <c:v>34</c:v>
                </c:pt>
                <c:pt idx="1">
                  <c:v>39</c:v>
                </c:pt>
                <c:pt idx="2">
                  <c:v>47</c:v>
                </c:pt>
                <c:pt idx="3">
                  <c:v>51</c:v>
                </c:pt>
                <c:pt idx="4">
                  <c:v>29</c:v>
                </c:pt>
                <c:pt idx="5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5E-4CE5-80D0-B0A6805743AE}"/>
            </c:ext>
          </c:extLst>
        </c:ser>
        <c:ser>
          <c:idx val="3"/>
          <c:order val="3"/>
          <c:tx>
            <c:strRef>
              <c:f>Feuil1!$V$119</c:f>
              <c:strCache>
                <c:ptCount val="1"/>
                <c:pt idx="0">
                  <c:v>Je ne sais pas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Feuil1!$R$120:$R$125</c:f>
              <c:strCache>
                <c:ptCount val="6"/>
                <c:pt idx="0">
                  <c:v>Des ateliers de fabrication</c:v>
                </c:pt>
                <c:pt idx="1">
                  <c:v>Des échanges de pratique entre habitant.es</c:v>
                </c:pt>
                <c:pt idx="2">
                  <c:v>Des échanges de compétences entre habitant.es</c:v>
                </c:pt>
                <c:pt idx="3">
                  <c:v>Des ateliers de réparation</c:v>
                </c:pt>
                <c:pt idx="4">
                  <c:v>Des informations liées à la réduction de notre empreinte carbonne</c:v>
                </c:pt>
                <c:pt idx="5">
                  <c:v>Des informations liées à la protection de la biodiversité</c:v>
                </c:pt>
              </c:strCache>
            </c:strRef>
          </c:cat>
          <c:val>
            <c:numRef>
              <c:f>Feuil1!$V$120:$V$125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5E-4CE5-80D0-B0A680574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21720327"/>
        <c:axId val="1121726471"/>
      </c:barChart>
      <c:catAx>
        <c:axId val="1121720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1726471"/>
        <c:crosses val="autoZero"/>
        <c:auto val="1"/>
        <c:lblAlgn val="ctr"/>
        <c:lblOffset val="100"/>
        <c:noMultiLvlLbl val="0"/>
      </c:catAx>
      <c:valAx>
        <c:axId val="11217264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21720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5F5B9-02B0-4842-AD46-501D47DAD65A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378ACC9B-972F-4C68-95CF-4F4230344828}">
      <dgm:prSet phldrT="[Texte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FR" dirty="0"/>
            <a:t>Espace café</a:t>
          </a:r>
        </a:p>
      </dgm:t>
    </dgm:pt>
    <dgm:pt modelId="{FAA4C3AE-AEBB-4546-A167-6894DB8B6EAD}" type="parTrans" cxnId="{966B70A7-531D-4BC3-992C-EC04C22335D7}">
      <dgm:prSet/>
      <dgm:spPr/>
      <dgm:t>
        <a:bodyPr/>
        <a:lstStyle/>
        <a:p>
          <a:endParaRPr lang="fr-FR"/>
        </a:p>
      </dgm:t>
    </dgm:pt>
    <dgm:pt modelId="{65EC00AC-8060-439D-8573-CA6AE41B26B3}" type="sibTrans" cxnId="{966B70A7-531D-4BC3-992C-EC04C22335D7}">
      <dgm:prSet/>
      <dgm:spPr/>
      <dgm:t>
        <a:bodyPr/>
        <a:lstStyle/>
        <a:p>
          <a:endParaRPr lang="fr-FR"/>
        </a:p>
      </dgm:t>
    </dgm:pt>
    <dgm:pt modelId="{0763CD90-3BE3-47E0-89D5-D548390843E2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Aménagement type salon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C616843C-4AA9-467E-A487-1A8D7BBE70F1}" type="parTrans" cxnId="{2D22DD64-4B61-4B71-AE3D-9BF368E41D0B}">
      <dgm:prSet/>
      <dgm:spPr/>
      <dgm:t>
        <a:bodyPr/>
        <a:lstStyle/>
        <a:p>
          <a:endParaRPr lang="fr-FR"/>
        </a:p>
      </dgm:t>
    </dgm:pt>
    <dgm:pt modelId="{2F8B37FD-0196-4B23-A6BD-967225FD622B}" type="sibTrans" cxnId="{2D22DD64-4B61-4B71-AE3D-9BF368E41D0B}">
      <dgm:prSet/>
      <dgm:spPr/>
      <dgm:t>
        <a:bodyPr/>
        <a:lstStyle/>
        <a:p>
          <a:endParaRPr lang="fr-FR"/>
        </a:p>
      </dgm:t>
    </dgm:pt>
    <dgm:pt modelId="{1814D23A-F6D0-47A5-8AB3-EE971696722F}">
      <dgm:prSet phldrT="[Texte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FR"/>
            <a:t>Ateliers</a:t>
          </a:r>
        </a:p>
      </dgm:t>
    </dgm:pt>
    <dgm:pt modelId="{DC36B74D-24C3-4F9E-8445-7506C65FC6AD}" type="parTrans" cxnId="{FFC235F9-AA6D-4B69-8E09-B22C499D7C17}">
      <dgm:prSet/>
      <dgm:spPr/>
      <dgm:t>
        <a:bodyPr/>
        <a:lstStyle/>
        <a:p>
          <a:endParaRPr lang="fr-FR"/>
        </a:p>
      </dgm:t>
    </dgm:pt>
    <dgm:pt modelId="{A4168F01-60CA-4C4C-AA93-4AF81831D619}" type="sibTrans" cxnId="{FFC235F9-AA6D-4B69-8E09-B22C499D7C17}">
      <dgm:prSet/>
      <dgm:spPr/>
      <dgm:t>
        <a:bodyPr/>
        <a:lstStyle/>
        <a:p>
          <a:endParaRPr lang="fr-FR"/>
        </a:p>
      </dgm:t>
    </dgm:pt>
    <dgm:pt modelId="{E2F253D9-0E64-4DFB-8C9E-684AD99E5A2F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Ateliers d’échanges interculturels des résidents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5383D447-091F-40F4-B3B7-C288BB2C062D}" type="parTrans" cxnId="{58F13937-34BF-416A-8FFB-74CCDA08C8D9}">
      <dgm:prSet/>
      <dgm:spPr/>
      <dgm:t>
        <a:bodyPr/>
        <a:lstStyle/>
        <a:p>
          <a:endParaRPr lang="fr-FR"/>
        </a:p>
      </dgm:t>
    </dgm:pt>
    <dgm:pt modelId="{A72D526A-D6CF-4872-97B8-0F0D6349D0CE}" type="sibTrans" cxnId="{58F13937-34BF-416A-8FFB-74CCDA08C8D9}">
      <dgm:prSet/>
      <dgm:spPr/>
      <dgm:t>
        <a:bodyPr/>
        <a:lstStyle/>
        <a:p>
          <a:endParaRPr lang="fr-FR"/>
        </a:p>
      </dgm:t>
    </dgm:pt>
    <dgm:pt modelId="{EAAEB7BC-B38A-4BCD-B070-AF459EC217E8}">
      <dgm:prSet phldrT="[Texte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FR"/>
            <a:t>Evènements et animations</a:t>
          </a:r>
        </a:p>
      </dgm:t>
    </dgm:pt>
    <dgm:pt modelId="{27D70FF3-DCC7-4B54-8A2D-1668894108D8}" type="parTrans" cxnId="{02513BC8-9C50-4669-BD26-2D93F9CF82DD}">
      <dgm:prSet/>
      <dgm:spPr/>
      <dgm:t>
        <a:bodyPr/>
        <a:lstStyle/>
        <a:p>
          <a:endParaRPr lang="fr-FR"/>
        </a:p>
      </dgm:t>
    </dgm:pt>
    <dgm:pt modelId="{54FA6945-64D5-49AB-A3EF-48219D4AA8CB}" type="sibTrans" cxnId="{02513BC8-9C50-4669-BD26-2D93F9CF82DD}">
      <dgm:prSet/>
      <dgm:spPr/>
      <dgm:t>
        <a:bodyPr/>
        <a:lstStyle/>
        <a:p>
          <a:endParaRPr lang="fr-FR"/>
        </a:p>
      </dgm:t>
    </dgm:pt>
    <dgm:pt modelId="{3CC25642-BAB6-460B-B702-BFD662FE15B5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Espace lecture, documentation, adresses utiles à consulter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EC599666-DB96-40FE-921B-55BB2745F2E6}" type="parTrans" cxnId="{0B11F2A0-FB57-4483-AE82-F9EA523682F7}">
      <dgm:prSet/>
      <dgm:spPr/>
      <dgm:t>
        <a:bodyPr/>
        <a:lstStyle/>
        <a:p>
          <a:endParaRPr lang="fr-FR"/>
        </a:p>
      </dgm:t>
    </dgm:pt>
    <dgm:pt modelId="{88F914F8-9139-4D14-8E61-ADAAD2F99221}" type="sibTrans" cxnId="{0B11F2A0-FB57-4483-AE82-F9EA523682F7}">
      <dgm:prSet/>
      <dgm:spPr/>
      <dgm:t>
        <a:bodyPr/>
        <a:lstStyle/>
        <a:p>
          <a:endParaRPr lang="fr-FR"/>
        </a:p>
      </dgm:t>
    </dgm:pt>
    <dgm:pt modelId="{7290CF7A-EEC9-411A-904B-2ACE02373B63}">
      <dgm:prSet phldrT="[Texte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fr-FR"/>
            <a:t>Autre aménagement</a:t>
          </a:r>
        </a:p>
      </dgm:t>
    </dgm:pt>
    <dgm:pt modelId="{350DE07A-E20A-4D14-875C-84805EB58C5D}" type="parTrans" cxnId="{108972A9-707D-4821-AC02-C487D76B8BFE}">
      <dgm:prSet/>
      <dgm:spPr/>
      <dgm:t>
        <a:bodyPr/>
        <a:lstStyle/>
        <a:p>
          <a:endParaRPr lang="fr-FR"/>
        </a:p>
      </dgm:t>
    </dgm:pt>
    <dgm:pt modelId="{A2A0EAE2-A636-4C46-AA0E-F2D7894216BD}" type="sibTrans" cxnId="{108972A9-707D-4821-AC02-C487D76B8BFE}">
      <dgm:prSet/>
      <dgm:spPr/>
      <dgm:t>
        <a:bodyPr/>
        <a:lstStyle/>
        <a:p>
          <a:endParaRPr lang="fr-FR"/>
        </a:p>
      </dgm:t>
    </dgm:pt>
    <dgm:pt modelId="{EEE7C93C-9A5F-4E79-98E0-C9BD842D5E51}">
      <dgm:prSet phldrT="[Texte]"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Soirée à thème (couture, cuisine, chorale, écriture...)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BC6FE626-80C9-4A51-93FD-0605A426FF84}" type="parTrans" cxnId="{E67CC19E-5F6E-4600-9BE9-6CFF2F21A7BA}">
      <dgm:prSet/>
      <dgm:spPr/>
      <dgm:t>
        <a:bodyPr/>
        <a:lstStyle/>
        <a:p>
          <a:endParaRPr lang="fr-FR"/>
        </a:p>
      </dgm:t>
    </dgm:pt>
    <dgm:pt modelId="{01897789-D27C-4129-8230-40D0FBB2A9B0}" type="sibTrans" cxnId="{E67CC19E-5F6E-4600-9BE9-6CFF2F21A7BA}">
      <dgm:prSet/>
      <dgm:spPr/>
      <dgm:t>
        <a:bodyPr/>
        <a:lstStyle/>
        <a:p>
          <a:endParaRPr lang="fr-FR"/>
        </a:p>
      </dgm:t>
    </dgm:pt>
    <dgm:pt modelId="{263F750A-88FF-4613-AE2A-06BCE52F0651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Rendez-vous hebdomadaire fixe pour échanger, partager autour d’une boisson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639BF247-00CB-4503-8632-01119112E5B5}" type="parTrans" cxnId="{8B822E1B-7EEB-4FB9-8692-687979619B73}">
      <dgm:prSet/>
      <dgm:spPr/>
      <dgm:t>
        <a:bodyPr/>
        <a:lstStyle/>
        <a:p>
          <a:endParaRPr lang="fr-FR"/>
        </a:p>
      </dgm:t>
    </dgm:pt>
    <dgm:pt modelId="{774B685C-E380-44EE-82E0-BEBA5454F2AF}" type="sibTrans" cxnId="{8B822E1B-7EEB-4FB9-8692-687979619B73}">
      <dgm:prSet/>
      <dgm:spPr/>
      <dgm:t>
        <a:bodyPr/>
        <a:lstStyle/>
        <a:p>
          <a:endParaRPr lang="fr-FR"/>
        </a:p>
      </dgm:t>
    </dgm:pt>
    <dgm:pt modelId="{A330AE8E-8148-4D1A-BB31-50B65AA3A9FB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Café associatif /  Cafétéria citoyenne / Café citoyen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CB152144-DC36-42C1-88F6-DCC5461A91AA}" type="parTrans" cxnId="{34B70656-8885-4D58-9CBC-41AA86908FDE}">
      <dgm:prSet/>
      <dgm:spPr/>
      <dgm:t>
        <a:bodyPr/>
        <a:lstStyle/>
        <a:p>
          <a:endParaRPr lang="fr-FR"/>
        </a:p>
      </dgm:t>
    </dgm:pt>
    <dgm:pt modelId="{7298BF29-472A-4F89-85B3-381D1422D951}" type="sibTrans" cxnId="{34B70656-8885-4D58-9CBC-41AA86908FDE}">
      <dgm:prSet/>
      <dgm:spPr/>
      <dgm:t>
        <a:bodyPr/>
        <a:lstStyle/>
        <a:p>
          <a:endParaRPr lang="fr-FR"/>
        </a:p>
      </dgm:t>
    </dgm:pt>
    <dgm:pt modelId="{D3FF9156-B13D-4092-A0DB-AA9B15ADA9BD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Atelier cuisine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A3BF1223-76A8-4EEE-A344-66C9F733D277}" type="parTrans" cxnId="{78DE5161-840F-4D56-8A32-E4C7FC641F88}">
      <dgm:prSet/>
      <dgm:spPr/>
      <dgm:t>
        <a:bodyPr/>
        <a:lstStyle/>
        <a:p>
          <a:endParaRPr lang="fr-FR"/>
        </a:p>
      </dgm:t>
    </dgm:pt>
    <dgm:pt modelId="{99A3D817-5C59-4328-ACC7-B400EC4C9344}" type="sibTrans" cxnId="{78DE5161-840F-4D56-8A32-E4C7FC641F88}">
      <dgm:prSet/>
      <dgm:spPr/>
      <dgm:t>
        <a:bodyPr/>
        <a:lstStyle/>
        <a:p>
          <a:endParaRPr lang="fr-FR"/>
        </a:p>
      </dgm:t>
    </dgm:pt>
    <dgm:pt modelId="{87230024-D6A1-499D-BCCC-E56BD626624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Ateliers animés par des professionnels ou connaisseurs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D0FACF97-6440-4F8F-94F2-3E918E86BD1F}" type="parTrans" cxnId="{D00DBD37-DAF1-4747-9E8C-17AD894040A2}">
      <dgm:prSet/>
      <dgm:spPr/>
      <dgm:t>
        <a:bodyPr/>
        <a:lstStyle/>
        <a:p>
          <a:endParaRPr lang="fr-FR"/>
        </a:p>
      </dgm:t>
    </dgm:pt>
    <dgm:pt modelId="{3FBFC4CE-5B93-40FB-97F3-A0F207BD6AA3}" type="sibTrans" cxnId="{D00DBD37-DAF1-4747-9E8C-17AD894040A2}">
      <dgm:prSet/>
      <dgm:spPr/>
      <dgm:t>
        <a:bodyPr/>
        <a:lstStyle/>
        <a:p>
          <a:endParaRPr lang="fr-FR"/>
        </a:p>
      </dgm:t>
    </dgm:pt>
    <dgm:pt modelId="{EBA39017-F512-4762-BF1C-8C4F63FACC6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Prévoir une régularité pour les thèmes abordés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C5309751-09C4-40F4-A5F8-183146AFE1AD}" type="parTrans" cxnId="{6B87B800-A4FD-4F78-B34D-0F52A25F62DF}">
      <dgm:prSet/>
      <dgm:spPr/>
      <dgm:t>
        <a:bodyPr/>
        <a:lstStyle/>
        <a:p>
          <a:endParaRPr lang="fr-FR"/>
        </a:p>
      </dgm:t>
    </dgm:pt>
    <dgm:pt modelId="{89817CE7-6636-4D3F-A8F1-762B34EE8F9E}" type="sibTrans" cxnId="{6B87B800-A4FD-4F78-B34D-0F52A25F62DF}">
      <dgm:prSet/>
      <dgm:spPr/>
      <dgm:t>
        <a:bodyPr/>
        <a:lstStyle/>
        <a:p>
          <a:endParaRPr lang="fr-FR"/>
        </a:p>
      </dgm:t>
    </dgm:pt>
    <dgm:pt modelId="{541F553A-4720-48E1-ABF1-F8DC941319CD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Projets collaboratifs pour la commune et ses associations (chantiers participatifs)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55DFBF04-9075-4D5B-ACEA-E77C406BE0C3}" type="parTrans" cxnId="{1E3BF22F-EF3D-4FA2-B704-261652AE1E0F}">
      <dgm:prSet/>
      <dgm:spPr/>
      <dgm:t>
        <a:bodyPr/>
        <a:lstStyle/>
        <a:p>
          <a:endParaRPr lang="fr-FR"/>
        </a:p>
      </dgm:t>
    </dgm:pt>
    <dgm:pt modelId="{F6358916-D7F7-4E39-8976-31EF1693C049}" type="sibTrans" cxnId="{1E3BF22F-EF3D-4FA2-B704-261652AE1E0F}">
      <dgm:prSet/>
      <dgm:spPr/>
      <dgm:t>
        <a:bodyPr/>
        <a:lstStyle/>
        <a:p>
          <a:endParaRPr lang="fr-FR"/>
        </a:p>
      </dgm:t>
    </dgm:pt>
    <dgm:pt modelId="{62B13A2E-7675-4C9E-AD37-417DF0DB79A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Animation pour enfant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B8F69A29-25C6-4863-9196-62CAF5B1CED0}" type="parTrans" cxnId="{B24BDDDA-A0C2-4F7D-92CF-1C9F69D7500E}">
      <dgm:prSet/>
      <dgm:spPr/>
      <dgm:t>
        <a:bodyPr/>
        <a:lstStyle/>
        <a:p>
          <a:endParaRPr lang="fr-FR"/>
        </a:p>
      </dgm:t>
    </dgm:pt>
    <dgm:pt modelId="{E0F58B00-FC63-48DE-9C38-4163C2518425}" type="sibTrans" cxnId="{B24BDDDA-A0C2-4F7D-92CF-1C9F69D7500E}">
      <dgm:prSet/>
      <dgm:spPr/>
      <dgm:t>
        <a:bodyPr/>
        <a:lstStyle/>
        <a:p>
          <a:endParaRPr lang="fr-FR"/>
        </a:p>
      </dgm:t>
    </dgm:pt>
    <dgm:pt modelId="{63E3EA0B-C781-408F-AB33-7BFFF58F94FF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Evènement qui rassemble (tournois de carte, concours de tarte, concerts...)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0EC3782B-777C-4802-9038-41196B4567BE}" type="parTrans" cxnId="{258EE12F-290E-4F08-B66F-C6372AAD8D7E}">
      <dgm:prSet/>
      <dgm:spPr/>
      <dgm:t>
        <a:bodyPr/>
        <a:lstStyle/>
        <a:p>
          <a:endParaRPr lang="fr-FR"/>
        </a:p>
      </dgm:t>
    </dgm:pt>
    <dgm:pt modelId="{5AE3083F-AFB9-4A8E-B243-8C969C6CEC51}" type="sibTrans" cxnId="{258EE12F-290E-4F08-B66F-C6372AAD8D7E}">
      <dgm:prSet/>
      <dgm:spPr/>
      <dgm:t>
        <a:bodyPr/>
        <a:lstStyle/>
        <a:p>
          <a:endParaRPr lang="fr-FR"/>
        </a:p>
      </dgm:t>
    </dgm:pt>
    <dgm:pt modelId="{7FF10D5C-7DED-4DC9-B961-6C3592433AC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Outils pour animation : rétroprojecteur </a:t>
          </a:r>
          <a:endParaRPr lang="fr-FR" dirty="0"/>
        </a:p>
      </dgm:t>
    </dgm:pt>
    <dgm:pt modelId="{7232FE05-31CB-4DB7-A350-28C3907E6BBB}" type="parTrans" cxnId="{7FF6D4F9-22B0-42F1-971F-29418294987F}">
      <dgm:prSet/>
      <dgm:spPr/>
      <dgm:t>
        <a:bodyPr/>
        <a:lstStyle/>
        <a:p>
          <a:endParaRPr lang="fr-FR"/>
        </a:p>
      </dgm:t>
    </dgm:pt>
    <dgm:pt modelId="{AA005241-14E7-4ED9-8130-50C9B2E6187C}" type="sibTrans" cxnId="{7FF6D4F9-22B0-42F1-971F-29418294987F}">
      <dgm:prSet/>
      <dgm:spPr/>
      <dgm:t>
        <a:bodyPr/>
        <a:lstStyle/>
        <a:p>
          <a:endParaRPr lang="fr-FR"/>
        </a:p>
      </dgm:t>
    </dgm:pt>
    <dgm:pt modelId="{C2791D42-2116-4956-9103-B46F48731B79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Jardin partagé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657D2992-CA20-4AD2-BB82-6CF7540583BE}" type="parTrans" cxnId="{90047596-2D49-4734-B1C8-584BCD042E43}">
      <dgm:prSet/>
      <dgm:spPr/>
      <dgm:t>
        <a:bodyPr/>
        <a:lstStyle/>
        <a:p>
          <a:endParaRPr lang="fr-FR"/>
        </a:p>
      </dgm:t>
    </dgm:pt>
    <dgm:pt modelId="{9FA31E08-7E03-4F16-A39B-ED3459D4BB9F}" type="sibTrans" cxnId="{90047596-2D49-4734-B1C8-584BCD042E43}">
      <dgm:prSet/>
      <dgm:spPr/>
      <dgm:t>
        <a:bodyPr/>
        <a:lstStyle/>
        <a:p>
          <a:endParaRPr lang="fr-FR"/>
        </a:p>
      </dgm:t>
    </dgm:pt>
    <dgm:pt modelId="{9736D21A-EAF6-48EC-833E-44C5DF04A21A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Plateforme numérique sur laquelle échanger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AAA9BC92-51BF-41BE-8F69-EB01AF05B3B9}" type="parTrans" cxnId="{CAC0CAC5-172D-4355-9270-3C9AFB06441A}">
      <dgm:prSet/>
      <dgm:spPr/>
      <dgm:t>
        <a:bodyPr/>
        <a:lstStyle/>
        <a:p>
          <a:endParaRPr lang="fr-FR"/>
        </a:p>
      </dgm:t>
    </dgm:pt>
    <dgm:pt modelId="{A0AAD65A-3999-491B-8E12-99CAEA5D8155}" type="sibTrans" cxnId="{CAC0CAC5-172D-4355-9270-3C9AFB06441A}">
      <dgm:prSet/>
      <dgm:spPr/>
      <dgm:t>
        <a:bodyPr/>
        <a:lstStyle/>
        <a:p>
          <a:endParaRPr lang="fr-FR"/>
        </a:p>
      </dgm:t>
    </dgm:pt>
    <dgm:pt modelId="{DC96A092-C107-490A-9F52-CEA873902BB8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Espace de mise à disposition d’activités fabriquées avec de la récupération sur place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648C4DF6-CFB0-4C14-82CA-740AB8BD9773}" type="parTrans" cxnId="{146B3DB4-AF82-4884-89D5-4F5E3B782757}">
      <dgm:prSet/>
      <dgm:spPr/>
      <dgm:t>
        <a:bodyPr/>
        <a:lstStyle/>
        <a:p>
          <a:endParaRPr lang="fr-FR"/>
        </a:p>
      </dgm:t>
    </dgm:pt>
    <dgm:pt modelId="{EBEE8CD0-A53D-44E0-8851-1727FF6652CC}" type="sibTrans" cxnId="{146B3DB4-AF82-4884-89D5-4F5E3B782757}">
      <dgm:prSet/>
      <dgm:spPr/>
      <dgm:t>
        <a:bodyPr/>
        <a:lstStyle/>
        <a:p>
          <a:endParaRPr lang="fr-FR"/>
        </a:p>
      </dgm:t>
    </dgm:pt>
    <dgm:pt modelId="{855A0CD4-6839-43B9-BB87-9C36206A5373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b="0" i="0" dirty="0"/>
            <a:t>Prévoir un espace aménagé de discussion, rencontre et du divertissement </a:t>
          </a:r>
        </a:p>
        <a:p>
          <a:pPr>
            <a:lnSpc>
              <a:spcPct val="100000"/>
            </a:lnSpc>
          </a:pPr>
          <a:endParaRPr lang="fr-FR" b="0" i="0" dirty="0"/>
        </a:p>
        <a:p>
          <a:pPr>
            <a:lnSpc>
              <a:spcPct val="100000"/>
            </a:lnSpc>
          </a:pPr>
          <a:r>
            <a:rPr lang="fr-FR" dirty="0">
              <a:effectLst/>
              <a:ea typeface="Times New Roman" panose="02020603050405020304" pitchFamily="18" charset="0"/>
              <a:cs typeface="Times New Roman" panose="02020603050405020304" pitchFamily="18" charset="0"/>
            </a:rPr>
            <a:t>Créer une association type "Bruz citoyenneté"  : relais entre les habitants  et services de la commune, favoriser les initiatives</a:t>
          </a:r>
          <a:endParaRPr lang="fr-FR" dirty="0"/>
        </a:p>
      </dgm:t>
    </dgm:pt>
    <dgm:pt modelId="{1F5A761F-71B0-4513-B568-5DEEA76EDF1F}" type="parTrans" cxnId="{B5897A29-B2A6-4E5C-99D6-BDD3F92592FF}">
      <dgm:prSet/>
      <dgm:spPr/>
      <dgm:t>
        <a:bodyPr/>
        <a:lstStyle/>
        <a:p>
          <a:endParaRPr lang="fr-FR"/>
        </a:p>
      </dgm:t>
    </dgm:pt>
    <dgm:pt modelId="{1047D6E2-FDEF-4632-B6DB-86393BB98859}" type="sibTrans" cxnId="{B5897A29-B2A6-4E5C-99D6-BDD3F92592FF}">
      <dgm:prSet/>
      <dgm:spPr/>
      <dgm:t>
        <a:bodyPr/>
        <a:lstStyle/>
        <a:p>
          <a:endParaRPr lang="fr-FR"/>
        </a:p>
      </dgm:t>
    </dgm:pt>
    <dgm:pt modelId="{81EB617A-A39D-4CD0-9BCA-C3917A00A7CC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Faire un bar en autogestion pour être un lieu de rencontre multi générationnelle </a:t>
          </a:r>
        </a:p>
      </dgm:t>
    </dgm:pt>
    <dgm:pt modelId="{B5F943EB-0979-4A02-8435-6FC02DEF842B}" type="parTrans" cxnId="{4721A96C-02AB-4304-B481-FE825ED72F21}">
      <dgm:prSet/>
      <dgm:spPr/>
      <dgm:t>
        <a:bodyPr/>
        <a:lstStyle/>
        <a:p>
          <a:endParaRPr lang="fr-FR"/>
        </a:p>
      </dgm:t>
    </dgm:pt>
    <dgm:pt modelId="{558D10FF-1418-44BA-B106-70BA6870EA45}" type="sibTrans" cxnId="{4721A96C-02AB-4304-B481-FE825ED72F21}">
      <dgm:prSet/>
      <dgm:spPr/>
      <dgm:t>
        <a:bodyPr/>
        <a:lstStyle/>
        <a:p>
          <a:endParaRPr lang="fr-FR"/>
        </a:p>
      </dgm:t>
    </dgm:pt>
    <dgm:pt modelId="{DFDCBB0F-3E0B-429E-B8B8-FDFD802548AA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Groupe de travail sur certains sujets : économie d'eau – d'électricité - maîtrise des déchets</a:t>
          </a:r>
        </a:p>
        <a:p>
          <a:pPr>
            <a:lnSpc>
              <a:spcPct val="100000"/>
            </a:lnSpc>
          </a:pPr>
          <a:endParaRPr lang="fr-FR" dirty="0"/>
        </a:p>
      </dgm:t>
    </dgm:pt>
    <dgm:pt modelId="{9164A8EE-BF2F-4F75-B670-AFEB2525F753}" type="parTrans" cxnId="{791F9BEB-8EBC-454B-81D4-B670AA9ACE01}">
      <dgm:prSet/>
      <dgm:spPr/>
      <dgm:t>
        <a:bodyPr/>
        <a:lstStyle/>
        <a:p>
          <a:endParaRPr lang="fr-FR"/>
        </a:p>
      </dgm:t>
    </dgm:pt>
    <dgm:pt modelId="{016E9485-2D60-4F29-8B77-B525EDEA7B95}" type="sibTrans" cxnId="{791F9BEB-8EBC-454B-81D4-B670AA9ACE01}">
      <dgm:prSet/>
      <dgm:spPr/>
      <dgm:t>
        <a:bodyPr/>
        <a:lstStyle/>
        <a:p>
          <a:endParaRPr lang="fr-FR"/>
        </a:p>
      </dgm:t>
    </dgm:pt>
    <dgm:pt modelId="{F33B60B4-0F8E-4CED-8E10-2607750337C5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Comment moins polluer ? </a:t>
          </a:r>
        </a:p>
      </dgm:t>
    </dgm:pt>
    <dgm:pt modelId="{9044D28C-2B0C-477F-992D-A6915A4CAA2B}" type="parTrans" cxnId="{9FD50DAE-0C20-4422-83E0-22F345552E7B}">
      <dgm:prSet/>
      <dgm:spPr/>
      <dgm:t>
        <a:bodyPr/>
        <a:lstStyle/>
        <a:p>
          <a:endParaRPr lang="fr-FR"/>
        </a:p>
      </dgm:t>
    </dgm:pt>
    <dgm:pt modelId="{AB59E097-900E-4049-9711-8C6ECCDF1C1F}" type="sibTrans" cxnId="{9FD50DAE-0C20-4422-83E0-22F345552E7B}">
      <dgm:prSet/>
      <dgm:spPr/>
      <dgm:t>
        <a:bodyPr/>
        <a:lstStyle/>
        <a:p>
          <a:endParaRPr lang="fr-FR"/>
        </a:p>
      </dgm:t>
    </dgm:pt>
    <dgm:pt modelId="{CC5A9E1D-2E27-49ED-8871-12E96767E590}" type="pres">
      <dgm:prSet presAssocID="{1115F5B9-02B0-4842-AD46-501D47DAD65A}" presName="root" presStyleCnt="0">
        <dgm:presLayoutVars>
          <dgm:dir/>
          <dgm:resizeHandles val="exact"/>
        </dgm:presLayoutVars>
      </dgm:prSet>
      <dgm:spPr/>
    </dgm:pt>
    <dgm:pt modelId="{91F1B932-577B-4BD3-B73F-F3EEB2C79532}" type="pres">
      <dgm:prSet presAssocID="{378ACC9B-972F-4C68-95CF-4F4230344828}" presName="compNode" presStyleCnt="0"/>
      <dgm:spPr/>
    </dgm:pt>
    <dgm:pt modelId="{FAB7B4D0-AF0E-4B8A-BF3C-3BEF85584D5C}" type="pres">
      <dgm:prSet presAssocID="{378ACC9B-972F-4C68-95CF-4F423034482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fé"/>
        </a:ext>
      </dgm:extLst>
    </dgm:pt>
    <dgm:pt modelId="{6544A460-4F04-415D-8287-F8B1B705A80E}" type="pres">
      <dgm:prSet presAssocID="{378ACC9B-972F-4C68-95CF-4F4230344828}" presName="iconSpace" presStyleCnt="0"/>
      <dgm:spPr/>
    </dgm:pt>
    <dgm:pt modelId="{6D56A0D2-D860-4D60-902E-9F8500A9A267}" type="pres">
      <dgm:prSet presAssocID="{378ACC9B-972F-4C68-95CF-4F4230344828}" presName="parTx" presStyleLbl="revTx" presStyleIdx="0" presStyleCnt="8">
        <dgm:presLayoutVars>
          <dgm:chMax val="0"/>
          <dgm:chPref val="0"/>
        </dgm:presLayoutVars>
      </dgm:prSet>
      <dgm:spPr/>
    </dgm:pt>
    <dgm:pt modelId="{3BF0BA04-B14C-433F-8CA3-9C07DC1C293C}" type="pres">
      <dgm:prSet presAssocID="{378ACC9B-972F-4C68-95CF-4F4230344828}" presName="txSpace" presStyleCnt="0"/>
      <dgm:spPr/>
    </dgm:pt>
    <dgm:pt modelId="{EE2E317A-0A08-4F1D-A402-7A49120F0705}" type="pres">
      <dgm:prSet presAssocID="{378ACC9B-972F-4C68-95CF-4F4230344828}" presName="desTx" presStyleLbl="revTx" presStyleIdx="1" presStyleCnt="8">
        <dgm:presLayoutVars/>
      </dgm:prSet>
      <dgm:spPr/>
    </dgm:pt>
    <dgm:pt modelId="{9817CDF6-2A0E-4554-9186-B2AC68ED8490}" type="pres">
      <dgm:prSet presAssocID="{65EC00AC-8060-439D-8573-CA6AE41B26B3}" presName="sibTrans" presStyleCnt="0"/>
      <dgm:spPr/>
    </dgm:pt>
    <dgm:pt modelId="{834CBC4B-F64F-4FD8-B84B-2ED24A5B91DE}" type="pres">
      <dgm:prSet presAssocID="{1814D23A-F6D0-47A5-8AB3-EE971696722F}" presName="compNode" presStyleCnt="0"/>
      <dgm:spPr/>
    </dgm:pt>
    <dgm:pt modelId="{84113C1E-3F68-4E92-8678-254BA88837DC}" type="pres">
      <dgm:prSet presAssocID="{1814D23A-F6D0-47A5-8AB3-EE971696722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rk and knife"/>
        </a:ext>
      </dgm:extLst>
    </dgm:pt>
    <dgm:pt modelId="{6C6AA158-FD5C-4680-A652-8939BD4F7115}" type="pres">
      <dgm:prSet presAssocID="{1814D23A-F6D0-47A5-8AB3-EE971696722F}" presName="iconSpace" presStyleCnt="0"/>
      <dgm:spPr/>
    </dgm:pt>
    <dgm:pt modelId="{DC7CF1DB-D626-4F27-882B-4CBA4FAB07DC}" type="pres">
      <dgm:prSet presAssocID="{1814D23A-F6D0-47A5-8AB3-EE971696722F}" presName="parTx" presStyleLbl="revTx" presStyleIdx="2" presStyleCnt="8">
        <dgm:presLayoutVars>
          <dgm:chMax val="0"/>
          <dgm:chPref val="0"/>
        </dgm:presLayoutVars>
      </dgm:prSet>
      <dgm:spPr/>
    </dgm:pt>
    <dgm:pt modelId="{44C2F02C-61CE-4E96-A424-D6CC41A56290}" type="pres">
      <dgm:prSet presAssocID="{1814D23A-F6D0-47A5-8AB3-EE971696722F}" presName="txSpace" presStyleCnt="0"/>
      <dgm:spPr/>
    </dgm:pt>
    <dgm:pt modelId="{BECC9B6F-B3E0-4F70-9094-11C5731FDA2A}" type="pres">
      <dgm:prSet presAssocID="{1814D23A-F6D0-47A5-8AB3-EE971696722F}" presName="desTx" presStyleLbl="revTx" presStyleIdx="3" presStyleCnt="8">
        <dgm:presLayoutVars/>
      </dgm:prSet>
      <dgm:spPr/>
    </dgm:pt>
    <dgm:pt modelId="{E10AF2B7-4F5B-4137-A6DF-27078EBE464B}" type="pres">
      <dgm:prSet presAssocID="{A4168F01-60CA-4C4C-AA93-4AF81831D619}" presName="sibTrans" presStyleCnt="0"/>
      <dgm:spPr/>
    </dgm:pt>
    <dgm:pt modelId="{E27F60F9-494F-46B3-9B6D-F400226F919F}" type="pres">
      <dgm:prSet presAssocID="{EAAEB7BC-B38A-4BCD-B070-AF459EC217E8}" presName="compNode" presStyleCnt="0"/>
      <dgm:spPr/>
    </dgm:pt>
    <dgm:pt modelId="{6FF12893-A242-4EE2-AF1B-D75BD6712053}" type="pres">
      <dgm:prSet presAssocID="{EAAEB7BC-B38A-4BCD-B070-AF459EC217E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otes de musique avec un remplissage uni"/>
        </a:ext>
      </dgm:extLst>
    </dgm:pt>
    <dgm:pt modelId="{28A56CA6-F93F-46C8-9B3B-036BEEEF574C}" type="pres">
      <dgm:prSet presAssocID="{EAAEB7BC-B38A-4BCD-B070-AF459EC217E8}" presName="iconSpace" presStyleCnt="0"/>
      <dgm:spPr/>
    </dgm:pt>
    <dgm:pt modelId="{E8EEFD45-1F83-4882-A0F3-D5B09702193A}" type="pres">
      <dgm:prSet presAssocID="{EAAEB7BC-B38A-4BCD-B070-AF459EC217E8}" presName="parTx" presStyleLbl="revTx" presStyleIdx="4" presStyleCnt="8">
        <dgm:presLayoutVars>
          <dgm:chMax val="0"/>
          <dgm:chPref val="0"/>
        </dgm:presLayoutVars>
      </dgm:prSet>
      <dgm:spPr/>
    </dgm:pt>
    <dgm:pt modelId="{0DBB473A-4D4E-44C7-A64A-582BEAE65145}" type="pres">
      <dgm:prSet presAssocID="{EAAEB7BC-B38A-4BCD-B070-AF459EC217E8}" presName="txSpace" presStyleCnt="0"/>
      <dgm:spPr/>
    </dgm:pt>
    <dgm:pt modelId="{3BD401F3-CCB8-473D-B07A-58EF30C09BE4}" type="pres">
      <dgm:prSet presAssocID="{EAAEB7BC-B38A-4BCD-B070-AF459EC217E8}" presName="desTx" presStyleLbl="revTx" presStyleIdx="5" presStyleCnt="8">
        <dgm:presLayoutVars/>
      </dgm:prSet>
      <dgm:spPr/>
    </dgm:pt>
    <dgm:pt modelId="{893DA4F1-249A-4486-8934-5B701582B4E1}" type="pres">
      <dgm:prSet presAssocID="{54FA6945-64D5-49AB-A3EF-48219D4AA8CB}" presName="sibTrans" presStyleCnt="0"/>
      <dgm:spPr/>
    </dgm:pt>
    <dgm:pt modelId="{FED824EC-80B6-44A3-8A2F-A9937BF08FD1}" type="pres">
      <dgm:prSet presAssocID="{7290CF7A-EEC9-411A-904B-2ACE02373B63}" presName="compNode" presStyleCnt="0"/>
      <dgm:spPr/>
    </dgm:pt>
    <dgm:pt modelId="{3D6C165F-9EFB-4D4E-987A-7E1A21C43ED1}" type="pres">
      <dgm:prSet presAssocID="{7290CF7A-EEC9-411A-904B-2ACE02373B63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vres sur une étagère avec un remplissage uni"/>
        </a:ext>
      </dgm:extLst>
    </dgm:pt>
    <dgm:pt modelId="{BE99CA2D-E68D-4F36-AD26-50AAE6708749}" type="pres">
      <dgm:prSet presAssocID="{7290CF7A-EEC9-411A-904B-2ACE02373B63}" presName="iconSpace" presStyleCnt="0"/>
      <dgm:spPr/>
    </dgm:pt>
    <dgm:pt modelId="{5576C9F6-F178-43FB-9543-378F7FCBB496}" type="pres">
      <dgm:prSet presAssocID="{7290CF7A-EEC9-411A-904B-2ACE02373B63}" presName="parTx" presStyleLbl="revTx" presStyleIdx="6" presStyleCnt="8">
        <dgm:presLayoutVars>
          <dgm:chMax val="0"/>
          <dgm:chPref val="0"/>
        </dgm:presLayoutVars>
      </dgm:prSet>
      <dgm:spPr/>
    </dgm:pt>
    <dgm:pt modelId="{D4B82B21-089A-4AB3-BAE0-1AB74A923140}" type="pres">
      <dgm:prSet presAssocID="{7290CF7A-EEC9-411A-904B-2ACE02373B63}" presName="txSpace" presStyleCnt="0"/>
      <dgm:spPr/>
    </dgm:pt>
    <dgm:pt modelId="{3E69F223-F570-46B9-A48F-C527F740317A}" type="pres">
      <dgm:prSet presAssocID="{7290CF7A-EEC9-411A-904B-2ACE02373B63}" presName="desTx" presStyleLbl="revTx" presStyleIdx="7" presStyleCnt="8">
        <dgm:presLayoutVars/>
      </dgm:prSet>
      <dgm:spPr/>
    </dgm:pt>
  </dgm:ptLst>
  <dgm:cxnLst>
    <dgm:cxn modelId="{6B87B800-A4FD-4F78-B34D-0F52A25F62DF}" srcId="{1814D23A-F6D0-47A5-8AB3-EE971696722F}" destId="{EBA39017-F512-4762-BF1C-8C4F63FACC68}" srcOrd="3" destOrd="0" parTransId="{C5309751-09C4-40F4-A5F8-183146AFE1AD}" sibTransId="{89817CE7-6636-4D3F-A8F1-762B34EE8F9E}"/>
    <dgm:cxn modelId="{8A6AC301-B4E2-4DBE-B55A-0BF1A4B51F46}" type="presOf" srcId="{855A0CD4-6839-43B9-BB87-9C36206A5373}" destId="{3E69F223-F570-46B9-A48F-C527F740317A}" srcOrd="0" destOrd="4" presId="urn:microsoft.com/office/officeart/2018/2/layout/IconLabelDescriptionList"/>
    <dgm:cxn modelId="{0B324807-6FFC-4693-BE9F-F84A8FA1A1C9}" type="presOf" srcId="{EBA39017-F512-4762-BF1C-8C4F63FACC68}" destId="{BECC9B6F-B3E0-4F70-9094-11C5731FDA2A}" srcOrd="0" destOrd="3" presId="urn:microsoft.com/office/officeart/2018/2/layout/IconLabelDescriptionList"/>
    <dgm:cxn modelId="{7D25F309-F1BD-4B46-AA16-2E72CD8549D8}" type="presOf" srcId="{263F750A-88FF-4613-AE2A-06BCE52F0651}" destId="{EE2E317A-0A08-4F1D-A402-7A49120F0705}" srcOrd="0" destOrd="1" presId="urn:microsoft.com/office/officeart/2018/2/layout/IconLabelDescriptionList"/>
    <dgm:cxn modelId="{DE82100C-5862-4708-936B-77CFE0B52ABB}" type="presOf" srcId="{63E3EA0B-C781-408F-AB33-7BFFF58F94FF}" destId="{3BD401F3-CCB8-473D-B07A-58EF30C09BE4}" srcOrd="0" destOrd="3" presId="urn:microsoft.com/office/officeart/2018/2/layout/IconLabelDescriptionList"/>
    <dgm:cxn modelId="{6F67D210-1ED4-4A92-A071-F0A32A094B21}" type="presOf" srcId="{1814D23A-F6D0-47A5-8AB3-EE971696722F}" destId="{DC7CF1DB-D626-4F27-882B-4CBA4FAB07DC}" srcOrd="0" destOrd="0" presId="urn:microsoft.com/office/officeart/2018/2/layout/IconLabelDescriptionList"/>
    <dgm:cxn modelId="{2623BB19-8A8C-46DE-A976-FE165B74B1C7}" type="presOf" srcId="{C2791D42-2116-4956-9103-B46F48731B79}" destId="{3E69F223-F570-46B9-A48F-C527F740317A}" srcOrd="0" destOrd="1" presId="urn:microsoft.com/office/officeart/2018/2/layout/IconLabelDescriptionList"/>
    <dgm:cxn modelId="{8B822E1B-7EEB-4FB9-8692-687979619B73}" srcId="{378ACC9B-972F-4C68-95CF-4F4230344828}" destId="{263F750A-88FF-4613-AE2A-06BCE52F0651}" srcOrd="1" destOrd="0" parTransId="{639BF247-00CB-4503-8632-01119112E5B5}" sibTransId="{774B685C-E380-44EE-82E0-BEBA5454F2AF}"/>
    <dgm:cxn modelId="{19B3961C-9908-48CF-B4E2-804DEC0A01AB}" type="presOf" srcId="{1115F5B9-02B0-4842-AD46-501D47DAD65A}" destId="{CC5A9E1D-2E27-49ED-8871-12E96767E590}" srcOrd="0" destOrd="0" presId="urn:microsoft.com/office/officeart/2018/2/layout/IconLabelDescriptionList"/>
    <dgm:cxn modelId="{0FD5E51F-7A0B-4A8E-B652-BB63FA6713C4}" type="presOf" srcId="{87230024-D6A1-499D-BCCC-E56BD6266247}" destId="{BECC9B6F-B3E0-4F70-9094-11C5731FDA2A}" srcOrd="0" destOrd="2" presId="urn:microsoft.com/office/officeart/2018/2/layout/IconLabelDescriptionList"/>
    <dgm:cxn modelId="{5DC48228-1CC6-4C49-B147-44165C3B0391}" type="presOf" srcId="{E2F253D9-0E64-4DFB-8C9E-684AD99E5A2F}" destId="{BECC9B6F-B3E0-4F70-9094-11C5731FDA2A}" srcOrd="0" destOrd="0" presId="urn:microsoft.com/office/officeart/2018/2/layout/IconLabelDescriptionList"/>
    <dgm:cxn modelId="{B5897A29-B2A6-4E5C-99D6-BDD3F92592FF}" srcId="{7290CF7A-EEC9-411A-904B-2ACE02373B63}" destId="{855A0CD4-6839-43B9-BB87-9C36206A5373}" srcOrd="4" destOrd="0" parTransId="{1F5A761F-71B0-4513-B568-5DEEA76EDF1F}" sibTransId="{1047D6E2-FDEF-4632-B6DB-86393BB98859}"/>
    <dgm:cxn modelId="{185A312E-0E33-465D-B7EE-94F53696618C}" type="presOf" srcId="{7FF10D5C-7DED-4DC9-B961-6C3592433AC7}" destId="{3BD401F3-CCB8-473D-B07A-58EF30C09BE4}" srcOrd="0" destOrd="4" presId="urn:microsoft.com/office/officeart/2018/2/layout/IconLabelDescriptionList"/>
    <dgm:cxn modelId="{258EE12F-290E-4F08-B66F-C6372AAD8D7E}" srcId="{EAAEB7BC-B38A-4BCD-B070-AF459EC217E8}" destId="{63E3EA0B-C781-408F-AB33-7BFFF58F94FF}" srcOrd="3" destOrd="0" parTransId="{0EC3782B-777C-4802-9038-41196B4567BE}" sibTransId="{5AE3083F-AFB9-4A8E-B243-8C969C6CEC51}"/>
    <dgm:cxn modelId="{1E3BF22F-EF3D-4FA2-B704-261652AE1E0F}" srcId="{EAAEB7BC-B38A-4BCD-B070-AF459EC217E8}" destId="{541F553A-4720-48E1-ABF1-F8DC941319CD}" srcOrd="1" destOrd="0" parTransId="{55DFBF04-9075-4D5B-ACEA-E77C406BE0C3}" sibTransId="{F6358916-D7F7-4E39-8976-31EF1693C049}"/>
    <dgm:cxn modelId="{89C41133-2BFE-48CC-BF37-1334BDD8AFA5}" type="presOf" srcId="{378ACC9B-972F-4C68-95CF-4F4230344828}" destId="{6D56A0D2-D860-4D60-902E-9F8500A9A267}" srcOrd="0" destOrd="0" presId="urn:microsoft.com/office/officeart/2018/2/layout/IconLabelDescriptionList"/>
    <dgm:cxn modelId="{58F13937-34BF-416A-8FFB-74CCDA08C8D9}" srcId="{1814D23A-F6D0-47A5-8AB3-EE971696722F}" destId="{E2F253D9-0E64-4DFB-8C9E-684AD99E5A2F}" srcOrd="0" destOrd="0" parTransId="{5383D447-091F-40F4-B3B7-C288BB2C062D}" sibTransId="{A72D526A-D6CF-4872-97B8-0F0D6349D0CE}"/>
    <dgm:cxn modelId="{D00DBD37-DAF1-4747-9E8C-17AD894040A2}" srcId="{1814D23A-F6D0-47A5-8AB3-EE971696722F}" destId="{87230024-D6A1-499D-BCCC-E56BD6266247}" srcOrd="2" destOrd="0" parTransId="{D0FACF97-6440-4F8F-94F2-3E918E86BD1F}" sibTransId="{3FBFC4CE-5B93-40FB-97F3-A0F207BD6AA3}"/>
    <dgm:cxn modelId="{B7B4C43D-047D-4F91-B4E6-D7AB0E6C51E9}" type="presOf" srcId="{EEE7C93C-9A5F-4E79-98E0-C9BD842D5E51}" destId="{3BD401F3-CCB8-473D-B07A-58EF30C09BE4}" srcOrd="0" destOrd="0" presId="urn:microsoft.com/office/officeart/2018/2/layout/IconLabelDescriptionList"/>
    <dgm:cxn modelId="{78DE5161-840F-4D56-8A32-E4C7FC641F88}" srcId="{1814D23A-F6D0-47A5-8AB3-EE971696722F}" destId="{D3FF9156-B13D-4092-A0DB-AA9B15ADA9BD}" srcOrd="1" destOrd="0" parTransId="{A3BF1223-76A8-4EEE-A344-66C9F733D277}" sibTransId="{99A3D817-5C59-4328-ACC7-B400EC4C9344}"/>
    <dgm:cxn modelId="{911DCD44-51A0-4FDA-8019-8CCF359BD4BB}" type="presOf" srcId="{DC96A092-C107-490A-9F52-CEA873902BB8}" destId="{3E69F223-F570-46B9-A48F-C527F740317A}" srcOrd="0" destOrd="3" presId="urn:microsoft.com/office/officeart/2018/2/layout/IconLabelDescriptionList"/>
    <dgm:cxn modelId="{2D22DD64-4B61-4B71-AE3D-9BF368E41D0B}" srcId="{378ACC9B-972F-4C68-95CF-4F4230344828}" destId="{0763CD90-3BE3-47E0-89D5-D548390843E2}" srcOrd="0" destOrd="0" parTransId="{C616843C-4AA9-467E-A487-1A8D7BBE70F1}" sibTransId="{2F8B37FD-0196-4B23-A6BD-967225FD622B}"/>
    <dgm:cxn modelId="{2AD0AB66-15B4-4F83-B0FA-BC3FC74DB94E}" type="presOf" srcId="{62B13A2E-7675-4C9E-AD37-417DF0DB79A3}" destId="{3BD401F3-CCB8-473D-B07A-58EF30C09BE4}" srcOrd="0" destOrd="2" presId="urn:microsoft.com/office/officeart/2018/2/layout/IconLabelDescriptionList"/>
    <dgm:cxn modelId="{41B25048-5152-4D41-A64F-06D08900B953}" type="presOf" srcId="{81EB617A-A39D-4CD0-9BCA-C3917A00A7CC}" destId="{EE2E317A-0A08-4F1D-A402-7A49120F0705}" srcOrd="0" destOrd="3" presId="urn:microsoft.com/office/officeart/2018/2/layout/IconLabelDescriptionList"/>
    <dgm:cxn modelId="{4721A96C-02AB-4304-B481-FE825ED72F21}" srcId="{378ACC9B-972F-4C68-95CF-4F4230344828}" destId="{81EB617A-A39D-4CD0-9BCA-C3917A00A7CC}" srcOrd="3" destOrd="0" parTransId="{B5F943EB-0979-4A02-8435-6FC02DEF842B}" sibTransId="{558D10FF-1418-44BA-B106-70BA6870EA45}"/>
    <dgm:cxn modelId="{CB16C54D-8E7D-4933-B08F-59582226D2A4}" type="presOf" srcId="{9736D21A-EAF6-48EC-833E-44C5DF04A21A}" destId="{3E69F223-F570-46B9-A48F-C527F740317A}" srcOrd="0" destOrd="2" presId="urn:microsoft.com/office/officeart/2018/2/layout/IconLabelDescriptionList"/>
    <dgm:cxn modelId="{8693816F-EB74-4151-AB97-C9E82DEDF7BA}" type="presOf" srcId="{A330AE8E-8148-4D1A-BB31-50B65AA3A9FB}" destId="{EE2E317A-0A08-4F1D-A402-7A49120F0705}" srcOrd="0" destOrd="2" presId="urn:microsoft.com/office/officeart/2018/2/layout/IconLabelDescriptionList"/>
    <dgm:cxn modelId="{BF2C3450-AB77-4C4C-8B4B-4D1C00CC8EA9}" type="presOf" srcId="{F33B60B4-0F8E-4CED-8E10-2607750337C5}" destId="{BECC9B6F-B3E0-4F70-9094-11C5731FDA2A}" srcOrd="0" destOrd="5" presId="urn:microsoft.com/office/officeart/2018/2/layout/IconLabelDescriptionList"/>
    <dgm:cxn modelId="{34B70656-8885-4D58-9CBC-41AA86908FDE}" srcId="{378ACC9B-972F-4C68-95CF-4F4230344828}" destId="{A330AE8E-8148-4D1A-BB31-50B65AA3A9FB}" srcOrd="2" destOrd="0" parTransId="{CB152144-DC36-42C1-88F6-DCC5461A91AA}" sibTransId="{7298BF29-472A-4F89-85B3-381D1422D951}"/>
    <dgm:cxn modelId="{8750F079-7851-4714-9AAF-0763DB90CDEE}" type="presOf" srcId="{3CC25642-BAB6-460B-B702-BFD662FE15B5}" destId="{3E69F223-F570-46B9-A48F-C527F740317A}" srcOrd="0" destOrd="0" presId="urn:microsoft.com/office/officeart/2018/2/layout/IconLabelDescriptionList"/>
    <dgm:cxn modelId="{F0A5E492-7498-40F2-A34B-3DEE40188C54}" type="presOf" srcId="{0763CD90-3BE3-47E0-89D5-D548390843E2}" destId="{EE2E317A-0A08-4F1D-A402-7A49120F0705}" srcOrd="0" destOrd="0" presId="urn:microsoft.com/office/officeart/2018/2/layout/IconLabelDescriptionList"/>
    <dgm:cxn modelId="{90047596-2D49-4734-B1C8-584BCD042E43}" srcId="{7290CF7A-EEC9-411A-904B-2ACE02373B63}" destId="{C2791D42-2116-4956-9103-B46F48731B79}" srcOrd="1" destOrd="0" parTransId="{657D2992-CA20-4AD2-BB82-6CF7540583BE}" sibTransId="{9FA31E08-7E03-4F16-A39B-ED3459D4BB9F}"/>
    <dgm:cxn modelId="{E67CC19E-5F6E-4600-9BE9-6CFF2F21A7BA}" srcId="{EAAEB7BC-B38A-4BCD-B070-AF459EC217E8}" destId="{EEE7C93C-9A5F-4E79-98E0-C9BD842D5E51}" srcOrd="0" destOrd="0" parTransId="{BC6FE626-80C9-4A51-93FD-0605A426FF84}" sibTransId="{01897789-D27C-4129-8230-40D0FBB2A9B0}"/>
    <dgm:cxn modelId="{0B11F2A0-FB57-4483-AE82-F9EA523682F7}" srcId="{7290CF7A-EEC9-411A-904B-2ACE02373B63}" destId="{3CC25642-BAB6-460B-B702-BFD662FE15B5}" srcOrd="0" destOrd="0" parTransId="{EC599666-DB96-40FE-921B-55BB2745F2E6}" sibTransId="{88F914F8-9139-4D14-8E61-ADAAD2F99221}"/>
    <dgm:cxn modelId="{966B70A7-531D-4BC3-992C-EC04C22335D7}" srcId="{1115F5B9-02B0-4842-AD46-501D47DAD65A}" destId="{378ACC9B-972F-4C68-95CF-4F4230344828}" srcOrd="0" destOrd="0" parTransId="{FAA4C3AE-AEBB-4546-A167-6894DB8B6EAD}" sibTransId="{65EC00AC-8060-439D-8573-CA6AE41B26B3}"/>
    <dgm:cxn modelId="{108972A9-707D-4821-AC02-C487D76B8BFE}" srcId="{1115F5B9-02B0-4842-AD46-501D47DAD65A}" destId="{7290CF7A-EEC9-411A-904B-2ACE02373B63}" srcOrd="3" destOrd="0" parTransId="{350DE07A-E20A-4D14-875C-84805EB58C5D}" sibTransId="{A2A0EAE2-A636-4C46-AA0E-F2D7894216BD}"/>
    <dgm:cxn modelId="{9FD50DAE-0C20-4422-83E0-22F345552E7B}" srcId="{1814D23A-F6D0-47A5-8AB3-EE971696722F}" destId="{F33B60B4-0F8E-4CED-8E10-2607750337C5}" srcOrd="5" destOrd="0" parTransId="{9044D28C-2B0C-477F-992D-A6915A4CAA2B}" sibTransId="{AB59E097-900E-4049-9711-8C6ECCDF1C1F}"/>
    <dgm:cxn modelId="{146B3DB4-AF82-4884-89D5-4F5E3B782757}" srcId="{7290CF7A-EEC9-411A-904B-2ACE02373B63}" destId="{DC96A092-C107-490A-9F52-CEA873902BB8}" srcOrd="3" destOrd="0" parTransId="{648C4DF6-CFB0-4C14-82CA-740AB8BD9773}" sibTransId="{EBEE8CD0-A53D-44E0-8851-1727FF6652CC}"/>
    <dgm:cxn modelId="{123074BE-323E-4029-883F-CF010068D2E3}" type="presOf" srcId="{7290CF7A-EEC9-411A-904B-2ACE02373B63}" destId="{5576C9F6-F178-43FB-9543-378F7FCBB496}" srcOrd="0" destOrd="0" presId="urn:microsoft.com/office/officeart/2018/2/layout/IconLabelDescriptionList"/>
    <dgm:cxn modelId="{556649BF-0D0C-4DB0-BDC8-0525C1FEF6B8}" type="presOf" srcId="{EAAEB7BC-B38A-4BCD-B070-AF459EC217E8}" destId="{E8EEFD45-1F83-4882-A0F3-D5B09702193A}" srcOrd="0" destOrd="0" presId="urn:microsoft.com/office/officeart/2018/2/layout/IconLabelDescriptionList"/>
    <dgm:cxn modelId="{CAC0CAC5-172D-4355-9270-3C9AFB06441A}" srcId="{7290CF7A-EEC9-411A-904B-2ACE02373B63}" destId="{9736D21A-EAF6-48EC-833E-44C5DF04A21A}" srcOrd="2" destOrd="0" parTransId="{AAA9BC92-51BF-41BE-8F69-EB01AF05B3B9}" sibTransId="{A0AAD65A-3999-491B-8E12-99CAEA5D8155}"/>
    <dgm:cxn modelId="{02513BC8-9C50-4669-BD26-2D93F9CF82DD}" srcId="{1115F5B9-02B0-4842-AD46-501D47DAD65A}" destId="{EAAEB7BC-B38A-4BCD-B070-AF459EC217E8}" srcOrd="2" destOrd="0" parTransId="{27D70FF3-DCC7-4B54-8A2D-1668894108D8}" sibTransId="{54FA6945-64D5-49AB-A3EF-48219D4AA8CB}"/>
    <dgm:cxn modelId="{18DF88DA-FD92-43EA-A80C-059B083CCAB5}" type="presOf" srcId="{D3FF9156-B13D-4092-A0DB-AA9B15ADA9BD}" destId="{BECC9B6F-B3E0-4F70-9094-11C5731FDA2A}" srcOrd="0" destOrd="1" presId="urn:microsoft.com/office/officeart/2018/2/layout/IconLabelDescriptionList"/>
    <dgm:cxn modelId="{B24BDDDA-A0C2-4F7D-92CF-1C9F69D7500E}" srcId="{EAAEB7BC-B38A-4BCD-B070-AF459EC217E8}" destId="{62B13A2E-7675-4C9E-AD37-417DF0DB79A3}" srcOrd="2" destOrd="0" parTransId="{B8F69A29-25C6-4863-9196-62CAF5B1CED0}" sibTransId="{E0F58B00-FC63-48DE-9C38-4163C2518425}"/>
    <dgm:cxn modelId="{A905CEE1-6DCD-43E1-BEB4-39206B38251B}" type="presOf" srcId="{DFDCBB0F-3E0B-429E-B8B8-FDFD802548AA}" destId="{BECC9B6F-B3E0-4F70-9094-11C5731FDA2A}" srcOrd="0" destOrd="4" presId="urn:microsoft.com/office/officeart/2018/2/layout/IconLabelDescriptionList"/>
    <dgm:cxn modelId="{791F9BEB-8EBC-454B-81D4-B670AA9ACE01}" srcId="{1814D23A-F6D0-47A5-8AB3-EE971696722F}" destId="{DFDCBB0F-3E0B-429E-B8B8-FDFD802548AA}" srcOrd="4" destOrd="0" parTransId="{9164A8EE-BF2F-4F75-B670-AFEB2525F753}" sibTransId="{016E9485-2D60-4F29-8B77-B525EDEA7B95}"/>
    <dgm:cxn modelId="{383CFCED-C2FA-4FA4-B3D3-F5B575B95DCF}" type="presOf" srcId="{541F553A-4720-48E1-ABF1-F8DC941319CD}" destId="{3BD401F3-CCB8-473D-B07A-58EF30C09BE4}" srcOrd="0" destOrd="1" presId="urn:microsoft.com/office/officeart/2018/2/layout/IconLabelDescriptionList"/>
    <dgm:cxn modelId="{FFC235F9-AA6D-4B69-8E09-B22C499D7C17}" srcId="{1115F5B9-02B0-4842-AD46-501D47DAD65A}" destId="{1814D23A-F6D0-47A5-8AB3-EE971696722F}" srcOrd="1" destOrd="0" parTransId="{DC36B74D-24C3-4F9E-8445-7506C65FC6AD}" sibTransId="{A4168F01-60CA-4C4C-AA93-4AF81831D619}"/>
    <dgm:cxn modelId="{7FF6D4F9-22B0-42F1-971F-29418294987F}" srcId="{EAAEB7BC-B38A-4BCD-B070-AF459EC217E8}" destId="{7FF10D5C-7DED-4DC9-B961-6C3592433AC7}" srcOrd="4" destOrd="0" parTransId="{7232FE05-31CB-4DB7-A350-28C3907E6BBB}" sibTransId="{AA005241-14E7-4ED9-8130-50C9B2E6187C}"/>
    <dgm:cxn modelId="{5133EB82-1FD0-4998-8A11-31F337297E79}" type="presParOf" srcId="{CC5A9E1D-2E27-49ED-8871-12E96767E590}" destId="{91F1B932-577B-4BD3-B73F-F3EEB2C79532}" srcOrd="0" destOrd="0" presId="urn:microsoft.com/office/officeart/2018/2/layout/IconLabelDescriptionList"/>
    <dgm:cxn modelId="{147823FE-E05A-42D4-A2E1-BA18E2C3628D}" type="presParOf" srcId="{91F1B932-577B-4BD3-B73F-F3EEB2C79532}" destId="{FAB7B4D0-AF0E-4B8A-BF3C-3BEF85584D5C}" srcOrd="0" destOrd="0" presId="urn:microsoft.com/office/officeart/2018/2/layout/IconLabelDescriptionList"/>
    <dgm:cxn modelId="{92F7D7C6-E407-49B1-8155-C41CCEC852C2}" type="presParOf" srcId="{91F1B932-577B-4BD3-B73F-F3EEB2C79532}" destId="{6544A460-4F04-415D-8287-F8B1B705A80E}" srcOrd="1" destOrd="0" presId="urn:microsoft.com/office/officeart/2018/2/layout/IconLabelDescriptionList"/>
    <dgm:cxn modelId="{FF23274D-6152-4E4B-A87D-20367D4C5CF9}" type="presParOf" srcId="{91F1B932-577B-4BD3-B73F-F3EEB2C79532}" destId="{6D56A0D2-D860-4D60-902E-9F8500A9A267}" srcOrd="2" destOrd="0" presId="urn:microsoft.com/office/officeart/2018/2/layout/IconLabelDescriptionList"/>
    <dgm:cxn modelId="{5900A3C5-1A85-4432-88CA-30CB3AA1440D}" type="presParOf" srcId="{91F1B932-577B-4BD3-B73F-F3EEB2C79532}" destId="{3BF0BA04-B14C-433F-8CA3-9C07DC1C293C}" srcOrd="3" destOrd="0" presId="urn:microsoft.com/office/officeart/2018/2/layout/IconLabelDescriptionList"/>
    <dgm:cxn modelId="{BB78DED2-8DE4-4254-901F-7408C79B5C3B}" type="presParOf" srcId="{91F1B932-577B-4BD3-B73F-F3EEB2C79532}" destId="{EE2E317A-0A08-4F1D-A402-7A49120F0705}" srcOrd="4" destOrd="0" presId="urn:microsoft.com/office/officeart/2018/2/layout/IconLabelDescriptionList"/>
    <dgm:cxn modelId="{D7EBEF3D-C9C3-48F5-8A84-30A55FFC6FD0}" type="presParOf" srcId="{CC5A9E1D-2E27-49ED-8871-12E96767E590}" destId="{9817CDF6-2A0E-4554-9186-B2AC68ED8490}" srcOrd="1" destOrd="0" presId="urn:microsoft.com/office/officeart/2018/2/layout/IconLabelDescriptionList"/>
    <dgm:cxn modelId="{B8F63739-EF75-40A6-A0F5-8989247D2806}" type="presParOf" srcId="{CC5A9E1D-2E27-49ED-8871-12E96767E590}" destId="{834CBC4B-F64F-4FD8-B84B-2ED24A5B91DE}" srcOrd="2" destOrd="0" presId="urn:microsoft.com/office/officeart/2018/2/layout/IconLabelDescriptionList"/>
    <dgm:cxn modelId="{D3FFE84E-9D0F-4D88-ACFE-9BCD368500C8}" type="presParOf" srcId="{834CBC4B-F64F-4FD8-B84B-2ED24A5B91DE}" destId="{84113C1E-3F68-4E92-8678-254BA88837DC}" srcOrd="0" destOrd="0" presId="urn:microsoft.com/office/officeart/2018/2/layout/IconLabelDescriptionList"/>
    <dgm:cxn modelId="{BFA0B36A-65FA-49BA-BBA7-7B576632CBDC}" type="presParOf" srcId="{834CBC4B-F64F-4FD8-B84B-2ED24A5B91DE}" destId="{6C6AA158-FD5C-4680-A652-8939BD4F7115}" srcOrd="1" destOrd="0" presId="urn:microsoft.com/office/officeart/2018/2/layout/IconLabelDescriptionList"/>
    <dgm:cxn modelId="{D4CEB1C5-FA29-4B93-944F-2F2020FA3AAF}" type="presParOf" srcId="{834CBC4B-F64F-4FD8-B84B-2ED24A5B91DE}" destId="{DC7CF1DB-D626-4F27-882B-4CBA4FAB07DC}" srcOrd="2" destOrd="0" presId="urn:microsoft.com/office/officeart/2018/2/layout/IconLabelDescriptionList"/>
    <dgm:cxn modelId="{67C3A773-8B1D-4EA5-BEE6-7A5291FDDD7D}" type="presParOf" srcId="{834CBC4B-F64F-4FD8-B84B-2ED24A5B91DE}" destId="{44C2F02C-61CE-4E96-A424-D6CC41A56290}" srcOrd="3" destOrd="0" presId="urn:microsoft.com/office/officeart/2018/2/layout/IconLabelDescriptionList"/>
    <dgm:cxn modelId="{9D970ECA-0398-4862-BAF1-2FBE2608FF74}" type="presParOf" srcId="{834CBC4B-F64F-4FD8-B84B-2ED24A5B91DE}" destId="{BECC9B6F-B3E0-4F70-9094-11C5731FDA2A}" srcOrd="4" destOrd="0" presId="urn:microsoft.com/office/officeart/2018/2/layout/IconLabelDescriptionList"/>
    <dgm:cxn modelId="{1847F75D-1CE2-407D-ABE6-F73FE79814DA}" type="presParOf" srcId="{CC5A9E1D-2E27-49ED-8871-12E96767E590}" destId="{E10AF2B7-4F5B-4137-A6DF-27078EBE464B}" srcOrd="3" destOrd="0" presId="urn:microsoft.com/office/officeart/2018/2/layout/IconLabelDescriptionList"/>
    <dgm:cxn modelId="{B5A2494C-0458-464F-8FFF-7217165201DC}" type="presParOf" srcId="{CC5A9E1D-2E27-49ED-8871-12E96767E590}" destId="{E27F60F9-494F-46B3-9B6D-F400226F919F}" srcOrd="4" destOrd="0" presId="urn:microsoft.com/office/officeart/2018/2/layout/IconLabelDescriptionList"/>
    <dgm:cxn modelId="{8D551887-F0B8-4023-9257-13C9CDD00080}" type="presParOf" srcId="{E27F60F9-494F-46B3-9B6D-F400226F919F}" destId="{6FF12893-A242-4EE2-AF1B-D75BD6712053}" srcOrd="0" destOrd="0" presId="urn:microsoft.com/office/officeart/2018/2/layout/IconLabelDescriptionList"/>
    <dgm:cxn modelId="{71F7CBCD-A6E2-4819-8244-A68C7AA30EEA}" type="presParOf" srcId="{E27F60F9-494F-46B3-9B6D-F400226F919F}" destId="{28A56CA6-F93F-46C8-9B3B-036BEEEF574C}" srcOrd="1" destOrd="0" presId="urn:microsoft.com/office/officeart/2018/2/layout/IconLabelDescriptionList"/>
    <dgm:cxn modelId="{D5A74B3B-42C6-4171-ABB1-E41583A37F55}" type="presParOf" srcId="{E27F60F9-494F-46B3-9B6D-F400226F919F}" destId="{E8EEFD45-1F83-4882-A0F3-D5B09702193A}" srcOrd="2" destOrd="0" presId="urn:microsoft.com/office/officeart/2018/2/layout/IconLabelDescriptionList"/>
    <dgm:cxn modelId="{2ACEF138-8099-4964-8A7F-E8582237E698}" type="presParOf" srcId="{E27F60F9-494F-46B3-9B6D-F400226F919F}" destId="{0DBB473A-4D4E-44C7-A64A-582BEAE65145}" srcOrd="3" destOrd="0" presId="urn:microsoft.com/office/officeart/2018/2/layout/IconLabelDescriptionList"/>
    <dgm:cxn modelId="{E3E24EEA-A10E-4087-8EDF-DF10EF81FFB3}" type="presParOf" srcId="{E27F60F9-494F-46B3-9B6D-F400226F919F}" destId="{3BD401F3-CCB8-473D-B07A-58EF30C09BE4}" srcOrd="4" destOrd="0" presId="urn:microsoft.com/office/officeart/2018/2/layout/IconLabelDescriptionList"/>
    <dgm:cxn modelId="{84504D2E-C91A-4BE6-8B38-7446725F6B3B}" type="presParOf" srcId="{CC5A9E1D-2E27-49ED-8871-12E96767E590}" destId="{893DA4F1-249A-4486-8934-5B701582B4E1}" srcOrd="5" destOrd="0" presId="urn:microsoft.com/office/officeart/2018/2/layout/IconLabelDescriptionList"/>
    <dgm:cxn modelId="{41B6F036-C21F-4322-8770-5794C9C789C7}" type="presParOf" srcId="{CC5A9E1D-2E27-49ED-8871-12E96767E590}" destId="{FED824EC-80B6-44A3-8A2F-A9937BF08FD1}" srcOrd="6" destOrd="0" presId="urn:microsoft.com/office/officeart/2018/2/layout/IconLabelDescriptionList"/>
    <dgm:cxn modelId="{E1BAC37F-C58C-4D82-B639-453BBD775E9A}" type="presParOf" srcId="{FED824EC-80B6-44A3-8A2F-A9937BF08FD1}" destId="{3D6C165F-9EFB-4D4E-987A-7E1A21C43ED1}" srcOrd="0" destOrd="0" presId="urn:microsoft.com/office/officeart/2018/2/layout/IconLabelDescriptionList"/>
    <dgm:cxn modelId="{816B4A7A-7CF5-4646-A849-5F63D20003EC}" type="presParOf" srcId="{FED824EC-80B6-44A3-8A2F-A9937BF08FD1}" destId="{BE99CA2D-E68D-4F36-AD26-50AAE6708749}" srcOrd="1" destOrd="0" presId="urn:microsoft.com/office/officeart/2018/2/layout/IconLabelDescriptionList"/>
    <dgm:cxn modelId="{01F426DF-BCA6-4832-9F3A-6D718E6E584C}" type="presParOf" srcId="{FED824EC-80B6-44A3-8A2F-A9937BF08FD1}" destId="{5576C9F6-F178-43FB-9543-378F7FCBB496}" srcOrd="2" destOrd="0" presId="urn:microsoft.com/office/officeart/2018/2/layout/IconLabelDescriptionList"/>
    <dgm:cxn modelId="{465EEDE0-B9F3-4FD9-88AB-9CA5A512182D}" type="presParOf" srcId="{FED824EC-80B6-44A3-8A2F-A9937BF08FD1}" destId="{D4B82B21-089A-4AB3-BAE0-1AB74A923140}" srcOrd="3" destOrd="0" presId="urn:microsoft.com/office/officeart/2018/2/layout/IconLabelDescriptionList"/>
    <dgm:cxn modelId="{9C9159C3-FED8-4E36-AD24-523084B65631}" type="presParOf" srcId="{FED824EC-80B6-44A3-8A2F-A9937BF08FD1}" destId="{3E69F223-F570-46B9-A48F-C527F740317A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7B4D0-AF0E-4B8A-BF3C-3BEF85584D5C}">
      <dsp:nvSpPr>
        <dsp:cNvPr id="0" name=""/>
        <dsp:cNvSpPr/>
      </dsp:nvSpPr>
      <dsp:spPr>
        <a:xfrm>
          <a:off x="6952" y="130979"/>
          <a:ext cx="871796" cy="8717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56A0D2-D860-4D60-902E-9F8500A9A267}">
      <dsp:nvSpPr>
        <dsp:cNvPr id="0" name=""/>
        <dsp:cNvSpPr/>
      </dsp:nvSpPr>
      <dsp:spPr>
        <a:xfrm>
          <a:off x="6952" y="1261128"/>
          <a:ext cx="2490846" cy="373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1600" kern="1200" dirty="0"/>
            <a:t>Espace café</a:t>
          </a:r>
        </a:p>
      </dsp:txBody>
      <dsp:txXfrm>
        <a:off x="6952" y="1261128"/>
        <a:ext cx="2490846" cy="373626"/>
      </dsp:txXfrm>
    </dsp:sp>
    <dsp:sp modelId="{EE2E317A-0A08-4F1D-A402-7A49120F0705}">
      <dsp:nvSpPr>
        <dsp:cNvPr id="0" name=""/>
        <dsp:cNvSpPr/>
      </dsp:nvSpPr>
      <dsp:spPr>
        <a:xfrm>
          <a:off x="6952" y="1754920"/>
          <a:ext cx="2490846" cy="4384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Aménagement type salon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Rendez-vous hebdomadaire fixe pour échanger, partager autour d’une boisson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Café associatif /  Cafétéria citoyenne / Café citoyen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Faire un bar en autogestion pour être un lieu de rencontre multi générationnelle </a:t>
          </a:r>
        </a:p>
      </dsp:txBody>
      <dsp:txXfrm>
        <a:off x="6952" y="1754920"/>
        <a:ext cx="2490846" cy="4384273"/>
      </dsp:txXfrm>
    </dsp:sp>
    <dsp:sp modelId="{84113C1E-3F68-4E92-8678-254BA88837DC}">
      <dsp:nvSpPr>
        <dsp:cNvPr id="0" name=""/>
        <dsp:cNvSpPr/>
      </dsp:nvSpPr>
      <dsp:spPr>
        <a:xfrm>
          <a:off x="2933697" y="130979"/>
          <a:ext cx="871796" cy="8717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CF1DB-D626-4F27-882B-4CBA4FAB07DC}">
      <dsp:nvSpPr>
        <dsp:cNvPr id="0" name=""/>
        <dsp:cNvSpPr/>
      </dsp:nvSpPr>
      <dsp:spPr>
        <a:xfrm>
          <a:off x="2933697" y="1261128"/>
          <a:ext cx="2490846" cy="373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1600" kern="1200"/>
            <a:t>Ateliers</a:t>
          </a:r>
        </a:p>
      </dsp:txBody>
      <dsp:txXfrm>
        <a:off x="2933697" y="1261128"/>
        <a:ext cx="2490846" cy="373626"/>
      </dsp:txXfrm>
    </dsp:sp>
    <dsp:sp modelId="{BECC9B6F-B3E0-4F70-9094-11C5731FDA2A}">
      <dsp:nvSpPr>
        <dsp:cNvPr id="0" name=""/>
        <dsp:cNvSpPr/>
      </dsp:nvSpPr>
      <dsp:spPr>
        <a:xfrm>
          <a:off x="2933697" y="1754920"/>
          <a:ext cx="2490846" cy="4384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Ateliers d’échanges interculturels des résidents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Atelier cuisine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Ateliers animés par des professionnels ou connaisseurs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Prévoir une régularité pour les thèmes abordés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Groupe de travail sur certains sujets : économie d'eau – d'électricité - maîtrise des déchets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/>
            <a:t>Comment moins polluer ? </a:t>
          </a:r>
        </a:p>
      </dsp:txBody>
      <dsp:txXfrm>
        <a:off x="2933697" y="1754920"/>
        <a:ext cx="2490846" cy="4384273"/>
      </dsp:txXfrm>
    </dsp:sp>
    <dsp:sp modelId="{6FF12893-A242-4EE2-AF1B-D75BD6712053}">
      <dsp:nvSpPr>
        <dsp:cNvPr id="0" name=""/>
        <dsp:cNvSpPr/>
      </dsp:nvSpPr>
      <dsp:spPr>
        <a:xfrm>
          <a:off x="5860441" y="130979"/>
          <a:ext cx="871796" cy="8717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EFD45-1F83-4882-A0F3-D5B09702193A}">
      <dsp:nvSpPr>
        <dsp:cNvPr id="0" name=""/>
        <dsp:cNvSpPr/>
      </dsp:nvSpPr>
      <dsp:spPr>
        <a:xfrm>
          <a:off x="5860441" y="1261128"/>
          <a:ext cx="2490846" cy="373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1600" kern="1200"/>
            <a:t>Evènements et animations</a:t>
          </a:r>
        </a:p>
      </dsp:txBody>
      <dsp:txXfrm>
        <a:off x="5860441" y="1261128"/>
        <a:ext cx="2490846" cy="373626"/>
      </dsp:txXfrm>
    </dsp:sp>
    <dsp:sp modelId="{3BD401F3-CCB8-473D-B07A-58EF30C09BE4}">
      <dsp:nvSpPr>
        <dsp:cNvPr id="0" name=""/>
        <dsp:cNvSpPr/>
      </dsp:nvSpPr>
      <dsp:spPr>
        <a:xfrm>
          <a:off x="5860441" y="1754920"/>
          <a:ext cx="2490846" cy="4384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Soirée à thème (couture, cuisine, chorale, écriture...)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Projets collaboratifs pour la commune et ses associations (chantiers participatifs)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Animation pour enfant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Evènement qui rassemble (tournois de carte, concours de tarte, concerts...)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Outils pour animation : rétroprojecteur </a:t>
          </a:r>
          <a:endParaRPr lang="fr-FR" sz="1200" kern="1200" dirty="0"/>
        </a:p>
      </dsp:txBody>
      <dsp:txXfrm>
        <a:off x="5860441" y="1754920"/>
        <a:ext cx="2490846" cy="4384273"/>
      </dsp:txXfrm>
    </dsp:sp>
    <dsp:sp modelId="{3D6C165F-9EFB-4D4E-987A-7E1A21C43ED1}">
      <dsp:nvSpPr>
        <dsp:cNvPr id="0" name=""/>
        <dsp:cNvSpPr/>
      </dsp:nvSpPr>
      <dsp:spPr>
        <a:xfrm>
          <a:off x="8787186" y="130979"/>
          <a:ext cx="871796" cy="8717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6C9F6-F178-43FB-9543-378F7FCBB496}">
      <dsp:nvSpPr>
        <dsp:cNvPr id="0" name=""/>
        <dsp:cNvSpPr/>
      </dsp:nvSpPr>
      <dsp:spPr>
        <a:xfrm>
          <a:off x="8787186" y="1261128"/>
          <a:ext cx="2490846" cy="373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fr-FR" sz="1600" kern="1200"/>
            <a:t>Autre aménagement</a:t>
          </a:r>
        </a:p>
      </dsp:txBody>
      <dsp:txXfrm>
        <a:off x="8787186" y="1261128"/>
        <a:ext cx="2490846" cy="373626"/>
      </dsp:txXfrm>
    </dsp:sp>
    <dsp:sp modelId="{3E69F223-F570-46B9-A48F-C527F740317A}">
      <dsp:nvSpPr>
        <dsp:cNvPr id="0" name=""/>
        <dsp:cNvSpPr/>
      </dsp:nvSpPr>
      <dsp:spPr>
        <a:xfrm>
          <a:off x="8787186" y="1754920"/>
          <a:ext cx="2490846" cy="43842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Espace lecture, documentation, adresses utiles à consulter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Jardin partagé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Plateforme numérique sur laquelle échanger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Espace de mise à disposition d’activités fabriquées avec de la récupération sur place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0" i="0" kern="1200" dirty="0"/>
            <a:t>Prévoir un espace aménagé de discussion, rencontre et du divertissement </a:t>
          </a:r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0" i="0" kern="1200" dirty="0"/>
        </a:p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rPr>
            <a:t>Créer une association type "Bruz citoyenneté"  : relais entre les habitants  et services de la commune, favoriser les initiatives</a:t>
          </a:r>
          <a:endParaRPr lang="fr-FR" sz="1200" kern="1200" dirty="0"/>
        </a:p>
      </dsp:txBody>
      <dsp:txXfrm>
        <a:off x="8787186" y="1754920"/>
        <a:ext cx="2490846" cy="4384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27B71-816E-4653-B11B-EACF92E09A96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7BF35-A531-4D33-874E-E82B2688D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15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D4B147-F5DB-410A-9DB9-40886F7E3F0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17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265BD-793E-BD83-00E4-E7620CF39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7FA18A-DFC1-8B76-9076-894A4C677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C583EA-3FE4-D5FA-D6F1-C3226B61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5080EA5-09FC-AE7A-5660-8E21A87F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63DF83-309D-76DB-D2A0-DEC6633F3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FA3A3-79AC-62FC-BE0C-6D1EA35B9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406E19-D7D2-112A-3C55-010F30588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93BB7C-D360-97D6-97D6-F4E841D4D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2C2CAE-11D4-07C9-3B7C-4297DDA9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BC3196-6B56-215D-1871-44038D9E3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201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7969D22-BC71-4FDE-C86A-BE07EB85E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3551F9-1714-9167-CAF2-6C76ABB2E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B71D6E-C9DA-6987-2945-881657569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3A7687-FB39-FE00-CC89-5B1F7C7F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92010E-BCD7-60F7-9514-25918A45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051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91E850-B237-A069-385F-15BA90A1F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8330AA-DA41-B9AF-BC38-AC7A7DCCB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200983-3B48-9AB9-EEF5-D21254FC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7DC212-A644-3A79-5B31-00CF44AC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164023-E2B8-5610-0EB6-8BFA95E03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996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11A883-F153-E9EE-EC08-0BDF9264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F6A43A-6236-E5DD-886B-4C320C2D8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209465-DB1F-D4C2-4300-0D8D821E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17DEA2-03C7-22A3-AAFE-A67710D43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6E8B8B-574C-5266-27B2-550575636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07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1369CC-5F58-10DA-CB4D-80B2D922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E307E7-D379-9D9E-36B6-DCD07622E0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854DF61-F9AE-D66A-8FDF-F1C3617B2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933BEF-2FC2-F341-B648-C3F4550E3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FBA6EA8-F1CE-A945-2DE1-7868BDA46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3ED419-8930-ED3A-33A6-992A989A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60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6EEAC3-5FC1-5395-10BB-427F34760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BF3182-57AE-2F0B-4AA2-2FCDE30D9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886AAB-9D5C-50A9-D780-D640BE4717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07244FF-6DE9-4D89-804F-55DDAFC2F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4F0DA51-5F47-E0FB-6AC1-D1611B8C1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A3171F-EA59-D6D4-1248-62B02E97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6D46E4-5EE5-8CBF-B3F5-AB5AF89C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E4EA7E0-7ED5-2235-9A5D-16CC8EAE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72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48065-515F-FD6F-CF31-22E5B3291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BB1C37C-B848-AB44-57D8-C25BADFA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B2083A-4041-5374-EE9D-DC79F3E54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355509D-0BA9-3F6C-4332-734D0FF5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701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CB538D-BA65-AFF2-BD17-38B0DA19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1C134B6-7A37-0C68-24DC-2E41F9F5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37783E-E9EF-7BCA-C6CA-0D15809A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4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E67E2-F9C9-B902-D224-1F6AB3B49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7FE771-CDAD-F021-48C1-F584C5A53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397245F-2A5D-C687-7B66-15E212BF6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AAD1F15-327F-67D3-AF2B-7AD7C3AD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830D967-31B6-20A1-3343-09D66D66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E594CF-65B3-405D-C7FE-A8BAC2F17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51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F7ADE6-8E43-E0E4-F2C4-2BB295285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9CDF498-5BBC-EDCD-DEF2-19C35963CE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6F9D58-0246-BFBB-19D0-B562F0D73B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AF0D06-6223-BD18-9FD8-EAFE32ED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7B42D4-7F47-CDDE-9B4A-1A1E38734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E909BD-CBFC-1588-5CA5-729A2D3A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84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D43DF00-4A47-23AA-3118-12FFEAF7B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11B81C-DC87-F368-F48F-FF224AE0B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7DE6F-6E70-9479-6796-854BD4C05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C41B6E-A57F-4C6E-ACD2-A35E27B96C92}" type="datetimeFigureOut">
              <a:rPr lang="fr-FR" smtClean="0"/>
              <a:t>07/01/2025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24096-07F7-D1A9-0989-C70DEF0521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AC254-15FA-A628-F9B3-188018302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2711B3-5C37-4DDD-B516-7616F4FFC3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99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chart" Target="../charts/chart7.xml"/><Relationship Id="rId4" Type="http://schemas.openxmlformats.org/officeDocument/2006/relationships/image" Target="../media/image3.svg"/><Relationship Id="rId9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A91091-B04E-AE1A-E8B9-B144364D01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Synthèse des recherches et de la concertation citoyenne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5654F0-2AFA-71C7-4867-3E2E72B0C6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Maison Eco-citoyenne</a:t>
            </a:r>
          </a:p>
          <a:p>
            <a:r>
              <a:rPr lang="fr-FR" dirty="0"/>
              <a:t>7 novembre 2024</a:t>
            </a:r>
          </a:p>
        </p:txBody>
      </p:sp>
      <p:pic>
        <p:nvPicPr>
          <p:cNvPr id="5" name="Image 4" descr="Une image contenant texte, affiche, conception&#10;&#10;Description générée automatiquement">
            <a:extLst>
              <a:ext uri="{FF2B5EF4-FFF2-40B4-BE49-F238E27FC236}">
                <a16:creationId xmlns:a16="http://schemas.microsoft.com/office/drawing/2014/main" id="{D4DE2690-24B0-A99F-7205-1E5D73207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5146572"/>
            <a:ext cx="129794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6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8155C2-FCBE-485C-F9A4-94F6766ED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Structures rencontrées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B05F5C-D45C-4987-EBBE-474D263E27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r-FR" sz="2200" dirty="0"/>
              <a:t>Maison Ecocitoyenne de Bordeaux (33)</a:t>
            </a:r>
          </a:p>
          <a:p>
            <a:r>
              <a:rPr lang="fr-FR" sz="2200" dirty="0"/>
              <a:t>Maison Ecocitoyenne des Landes, Mont-de-Marsan (40)</a:t>
            </a:r>
          </a:p>
          <a:p>
            <a:r>
              <a:rPr lang="fr-FR" sz="2200" dirty="0"/>
              <a:t>Maison de la Nature et de l'Environnement, Bordeaux (33)</a:t>
            </a:r>
          </a:p>
          <a:p>
            <a:r>
              <a:rPr lang="fr-FR" sz="2200" dirty="0" err="1"/>
              <a:t>Objethèque</a:t>
            </a:r>
            <a:r>
              <a:rPr lang="fr-FR" sz="2200" dirty="0"/>
              <a:t> La Fourmilière, Ploufragan (22)</a:t>
            </a:r>
          </a:p>
          <a:p>
            <a:r>
              <a:rPr lang="fr-FR" sz="2200" dirty="0"/>
              <a:t>Tiers-Lieu L’Effet Papillon, Baud (56)</a:t>
            </a:r>
          </a:p>
          <a:p>
            <a:r>
              <a:rPr lang="fr-FR" sz="2200" dirty="0"/>
              <a:t>Maison Départementale de l'Environnement, Territoire Belfort (90)</a:t>
            </a:r>
          </a:p>
          <a:p>
            <a:r>
              <a:rPr lang="fr-FR" sz="2200" dirty="0" err="1"/>
              <a:t>Objethèque</a:t>
            </a:r>
            <a:r>
              <a:rPr lang="fr-FR" sz="2200" dirty="0"/>
              <a:t> Cornouaille, Quimper (29)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CDAEB6B3-C678-3203-8F40-D211CE559D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fr-FR" sz="2200" dirty="0"/>
              <a:t>EBE </a:t>
            </a:r>
            <a:r>
              <a:rPr lang="fr-FR" sz="2200" dirty="0" err="1"/>
              <a:t>Blosn’up</a:t>
            </a:r>
            <a:r>
              <a:rPr lang="fr-FR" sz="2200" dirty="0"/>
              <a:t>, Rennes</a:t>
            </a:r>
          </a:p>
          <a:p>
            <a:r>
              <a:rPr lang="fr-FR" sz="2200" dirty="0"/>
              <a:t>Conciergerie La Cabane, Cesson Sévigné</a:t>
            </a:r>
          </a:p>
          <a:p>
            <a:r>
              <a:rPr lang="fr-FR" sz="2200" dirty="0"/>
              <a:t>La Canopée – Janzé</a:t>
            </a:r>
          </a:p>
          <a:p>
            <a:r>
              <a:rPr lang="fr-FR" sz="2200" dirty="0" err="1"/>
              <a:t>Mobilab</a:t>
            </a:r>
            <a:r>
              <a:rPr lang="fr-FR" sz="2200" dirty="0"/>
              <a:t>, Blosne, Rennes</a:t>
            </a:r>
          </a:p>
          <a:p>
            <a:r>
              <a:rPr lang="fr-FR" sz="2200" dirty="0"/>
              <a:t>Tiers-Lieu La Ruche, Baulon </a:t>
            </a:r>
          </a:p>
          <a:p>
            <a:r>
              <a:rPr lang="fr-FR" sz="2200" dirty="0"/>
              <a:t>Atelier des transitions, Rennes</a:t>
            </a:r>
          </a:p>
          <a:p>
            <a:r>
              <a:rPr lang="fr-FR" sz="2200" dirty="0"/>
              <a:t>L'Outil en main, Bruz</a:t>
            </a:r>
          </a:p>
          <a:p>
            <a:r>
              <a:rPr lang="fr-FR" sz="2200" dirty="0"/>
              <a:t>Maison écologique, Rennes</a:t>
            </a:r>
          </a:p>
          <a:p>
            <a:r>
              <a:rPr lang="fr-FR" sz="2200" dirty="0" err="1"/>
              <a:t>Edulab</a:t>
            </a:r>
            <a:r>
              <a:rPr lang="fr-FR" sz="2200" dirty="0"/>
              <a:t>, </a:t>
            </a:r>
            <a:r>
              <a:rPr lang="fr-FR" sz="2200" dirty="0" err="1"/>
              <a:t>Fab</a:t>
            </a:r>
            <a:r>
              <a:rPr lang="fr-FR" sz="2200" dirty="0"/>
              <a:t> </a:t>
            </a:r>
            <a:r>
              <a:rPr lang="fr-FR" sz="2200" dirty="0" err="1"/>
              <a:t>Lab</a:t>
            </a:r>
            <a:r>
              <a:rPr lang="fr-FR" sz="2200" dirty="0"/>
              <a:t> de l’Université de Rennes 2</a:t>
            </a:r>
          </a:p>
        </p:txBody>
      </p:sp>
    </p:spTree>
    <p:extLst>
      <p:ext uri="{BB962C8B-B14F-4D97-AF65-F5344CB8AC3E}">
        <p14:creationId xmlns:p14="http://schemas.microsoft.com/office/powerpoint/2010/main" val="855479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6E0D79-6030-9EB0-A259-249A00175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20801894-5A88-5528-9743-4611BD373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34">
            <a:extLst>
              <a:ext uri="{FF2B5EF4-FFF2-40B4-BE49-F238E27FC236}">
                <a16:creationId xmlns:a16="http://schemas.microsoft.com/office/drawing/2014/main" id="{01483191-7AB8-DBFF-CC7F-AD7FA01C6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0"/>
            <a:ext cx="7147352" cy="5777808"/>
            <a:chOff x="329184" y="1"/>
            <a:chExt cx="524256" cy="5777808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8E84D28-FEDC-B806-7132-AABC3A98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4A946B1-3BF0-6B5A-032D-2BBD827C9D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19A98DB6-2277-8378-81CD-6FF62AA9C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7CBF09D5-7F23-E88A-D49B-DE900DC0E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31961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/>
              <a:t>Présentation des résultats des ateliers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6822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A29C75C-5464-3FB3-2F64-171C59D3C7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3BFC818-4451-41EC-CD61-81C901DFDA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B816EB-0AA8-45C3-ECE9-B847B4C80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14B4985-D424-45F8-6353-73E88293A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87FC5D2-9B80-E238-90B0-20AC03A9A9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99DB888-9CDF-F34D-9F6F-A30B49098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79A0EF72-2DBD-91A6-0E82-32D3854D6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4690DE1-971B-4012-571F-BE856B60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 dirty="0"/>
              <a:t>Déroulé de la réunion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9FFE76-6543-F33C-BB6A-746468DC8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 fontScale="92500" lnSpcReduction="20000"/>
          </a:bodyPr>
          <a:lstStyle/>
          <a:p>
            <a:r>
              <a:rPr lang="fr-FR" sz="2400" dirty="0"/>
              <a:t>Rappel du cadre de la commission extramunicipale</a:t>
            </a:r>
          </a:p>
          <a:p>
            <a:r>
              <a:rPr lang="fr-FR" sz="2400" dirty="0"/>
              <a:t>Point sur le projet : historique, présentation du bâtiment, objectif de cette réunion</a:t>
            </a:r>
          </a:p>
          <a:p>
            <a:r>
              <a:rPr lang="fr-FR" sz="24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Présentation du questionnaire puis des services et activités proposés </a:t>
            </a:r>
          </a:p>
          <a:p>
            <a:r>
              <a:rPr lang="fr-FR" sz="2400" dirty="0">
                <a:cs typeface="Times New Roman" panose="02020603050405020304" pitchFamily="18" charset="0"/>
              </a:rPr>
              <a:t>Ateliers </a:t>
            </a:r>
          </a:p>
          <a:p>
            <a:pPr lvl="1"/>
            <a:r>
              <a:rPr lang="fr-FR" dirty="0">
                <a:cs typeface="Times New Roman" panose="02020603050405020304" pitchFamily="18" charset="0"/>
              </a:rPr>
              <a:t>Dans l’idéal, qu’aurait-on ? </a:t>
            </a:r>
          </a:p>
          <a:p>
            <a:pPr lvl="1"/>
            <a:r>
              <a:rPr lang="fr-FR" dirty="0">
                <a:cs typeface="Times New Roman" panose="02020603050405020304" pitchFamily="18" charset="0"/>
              </a:rPr>
              <a:t>Nouvelles propositions </a:t>
            </a:r>
          </a:p>
          <a:p>
            <a:pPr lvl="1"/>
            <a:r>
              <a:rPr lang="fr-FR" dirty="0"/>
              <a:t>Vote de priorisation </a:t>
            </a:r>
          </a:p>
          <a:p>
            <a:pPr lvl="1"/>
            <a:r>
              <a:rPr lang="fr-FR" dirty="0"/>
              <a:t>Commentaires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ACE7821-9066-75D1-C550-3F1F4D883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53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4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09EEB8C-9898-3C65-01C2-55193440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/>
              <a:t>Dans l’idéal, qu’aurait-on ? </a:t>
            </a:r>
          </a:p>
        </p:txBody>
      </p:sp>
      <p:sp>
        <p:nvSpPr>
          <p:cNvPr id="15" name="Espace réservé du contenu 14">
            <a:extLst>
              <a:ext uri="{FF2B5EF4-FFF2-40B4-BE49-F238E27FC236}">
                <a16:creationId xmlns:a16="http://schemas.microsoft.com/office/drawing/2014/main" id="{6884344B-4DCD-B561-B337-FB3EA1FE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dirty="0"/>
              <a:t>L’objectif de ce premier atelier était d’amener les habitants à réfléchir, avec un regard large, aux attentes qu’ils auraient concernant les valeurs du lieu, son utilité et le public ciblé. 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328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2DEE9D9-6DC3-1A76-4AC3-D28F05E8AE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93233E7D-D23F-4F08-4CAA-225B29F89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42">
            <a:extLst>
              <a:ext uri="{FF2B5EF4-FFF2-40B4-BE49-F238E27FC236}">
                <a16:creationId xmlns:a16="http://schemas.microsoft.com/office/drawing/2014/main" id="{A66FFA95-AD70-12A4-AB63-D78740972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EBCE220-E2D0-2B51-D069-A166387E8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67BAAD2-BFDF-97C8-4E85-E8C0D8E904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E2426A2-27B6-1386-3933-80176E526F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4FCF4FAE-BD9B-8916-68A6-D7F79A23C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593F62-ECF6-43D8-41D4-1DD0BF73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771" y="776087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 dirty="0"/>
              <a:t>Dans l’idéal, qu’aurait-on ? 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184EF9E-EFA2-793F-B7A9-9A49D5CC1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contenu 8">
            <a:extLst>
              <a:ext uri="{FF2B5EF4-FFF2-40B4-BE49-F238E27FC236}">
                <a16:creationId xmlns:a16="http://schemas.microsoft.com/office/drawing/2014/main" id="{3B646FC1-AB93-B90B-E118-80F4DB86E500}"/>
              </a:ext>
            </a:extLst>
          </p:cNvPr>
          <p:cNvSpPr txBox="1">
            <a:spLocks/>
          </p:cNvSpPr>
          <p:nvPr/>
        </p:nvSpPr>
        <p:spPr>
          <a:xfrm>
            <a:off x="838200" y="2957524"/>
            <a:ext cx="10781426" cy="345038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/>
              <a:t>Quelles valeurs ? </a:t>
            </a:r>
          </a:p>
          <a:p>
            <a:pPr>
              <a:buFontTx/>
              <a:buChar char="-"/>
            </a:pPr>
            <a:r>
              <a:rPr lang="fr-FR" sz="2300" dirty="0"/>
              <a:t>Recyclage, écologie, réutilisation</a:t>
            </a:r>
          </a:p>
          <a:p>
            <a:pPr>
              <a:buFontTx/>
              <a:buChar char="-"/>
            </a:pPr>
            <a:r>
              <a:rPr lang="fr-FR" sz="2300" dirty="0"/>
              <a:t>Solidarité, partage, transmission</a:t>
            </a:r>
          </a:p>
          <a:p>
            <a:pPr>
              <a:buFontTx/>
              <a:buChar char="-"/>
            </a:pPr>
            <a:endParaRPr lang="fr-FR" sz="2300" dirty="0"/>
          </a:p>
          <a:p>
            <a:r>
              <a:rPr lang="fr-FR" sz="2400" b="1" dirty="0"/>
              <a:t>Quelle utilité ? Pour quel public ? </a:t>
            </a:r>
          </a:p>
          <a:p>
            <a:pPr>
              <a:buFontTx/>
              <a:buChar char="-"/>
            </a:pPr>
            <a:r>
              <a:rPr lang="fr-FR" sz="2300" dirty="0"/>
              <a:t>Sensibilisation à la protection de l’environnement et des ressources. </a:t>
            </a:r>
          </a:p>
          <a:p>
            <a:pPr>
              <a:buFontTx/>
              <a:buChar char="-"/>
            </a:pPr>
            <a:r>
              <a:rPr lang="fr-FR" sz="2300" dirty="0"/>
              <a:t>Le partage de compétences, de savoirs et d’objets.</a:t>
            </a:r>
          </a:p>
          <a:p>
            <a:pPr marL="0" indent="0">
              <a:buNone/>
            </a:pPr>
            <a:endParaRPr lang="fr-FR" sz="23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sz="2300" dirty="0"/>
              <a:t>Pour tout public de Chartres et ses alentours.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  <a:p>
            <a:pPr marL="0" indent="0">
              <a:buFont typeface="Arial" panose="020B0604020202020204" pitchFamily="34" charset="0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740999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AF03A0-D672-19D3-1D5C-1CE5E7998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/>
              <a:t>Nouvelles propositions </a:t>
            </a:r>
          </a:p>
        </p:txBody>
      </p:sp>
      <p:sp>
        <p:nvSpPr>
          <p:cNvPr id="18" name="Espace réservé du contenu 17">
            <a:extLst>
              <a:ext uri="{FF2B5EF4-FFF2-40B4-BE49-F238E27FC236}">
                <a16:creationId xmlns:a16="http://schemas.microsoft.com/office/drawing/2014/main" id="{77682E43-D57D-D2E3-068A-B9F7F17C1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dirty="0"/>
              <a:t>Ce second atelier avait pour objectif de permettre aux participants de proposer de nouveaux services, complémentaires à ceux déjà proposés, et d’en détailler l’organisation, l’utilité.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74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74EA35-798A-2F2A-2140-BAEE7CEA2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2662AA-E389-8063-410D-6E2BD7D4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/>
              <a:t>Vote de priorisation </a:t>
            </a:r>
          </a:p>
        </p:txBody>
      </p:sp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0F1849E6-526C-5924-0418-7D735C52E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dirty="0"/>
              <a:t>Chaque participant a été amené à voter individuellement pour chaque service et activité proposés (anciens et nouveaux) afin de savoir s’ils trouvaient ces derniers : indispensables, utiles ou non prioritaires. 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15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A79A7CF-01AF-4178-9369-94E0C90EB0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27A5FE-7B3A-3F6F-90F2-8A956DA3D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Détail</a:t>
            </a: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des votes de </a:t>
            </a:r>
            <a:r>
              <a:rPr lang="en-US" sz="3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priorisation</a:t>
            </a: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7AA0A585-F615-4088-8C4A-CA5AD90798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162604"/>
              </p:ext>
            </p:extLst>
          </p:nvPr>
        </p:nvGraphicFramePr>
        <p:xfrm>
          <a:off x="545237" y="1251457"/>
          <a:ext cx="7306857" cy="4646003"/>
        </p:xfrm>
        <a:graphic>
          <a:graphicData uri="http://schemas.openxmlformats.org/drawingml/2006/table">
            <a:tbl>
              <a:tblPr firstRow="1" bandRow="1">
                <a:noFill/>
                <a:tableStyleId>{3B4B98B0-60AC-42C2-AFA5-B58CD77FA1E5}</a:tableStyleId>
              </a:tblPr>
              <a:tblGrid>
                <a:gridCol w="2728434">
                  <a:extLst>
                    <a:ext uri="{9D8B030D-6E8A-4147-A177-3AD203B41FA5}">
                      <a16:colId xmlns:a16="http://schemas.microsoft.com/office/drawing/2014/main" val="2696216506"/>
                    </a:ext>
                  </a:extLst>
                </a:gridCol>
                <a:gridCol w="1689376">
                  <a:extLst>
                    <a:ext uri="{9D8B030D-6E8A-4147-A177-3AD203B41FA5}">
                      <a16:colId xmlns:a16="http://schemas.microsoft.com/office/drawing/2014/main" val="1957494471"/>
                    </a:ext>
                  </a:extLst>
                </a:gridCol>
                <a:gridCol w="1133705">
                  <a:extLst>
                    <a:ext uri="{9D8B030D-6E8A-4147-A177-3AD203B41FA5}">
                      <a16:colId xmlns:a16="http://schemas.microsoft.com/office/drawing/2014/main" val="675915793"/>
                    </a:ext>
                  </a:extLst>
                </a:gridCol>
                <a:gridCol w="1755342">
                  <a:extLst>
                    <a:ext uri="{9D8B030D-6E8A-4147-A177-3AD203B41FA5}">
                      <a16:colId xmlns:a16="http://schemas.microsoft.com/office/drawing/2014/main" val="1458966239"/>
                    </a:ext>
                  </a:extLst>
                </a:gridCol>
              </a:tblGrid>
              <a:tr h="615658"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97538" marT="97538" marB="975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>
                          <a:solidFill>
                            <a:schemeClr val="tx1"/>
                          </a:solidFill>
                        </a:rPr>
                        <a:t>Indispensable</a:t>
                      </a:r>
                    </a:p>
                    <a:p>
                      <a:endParaRPr lang="fr-FR" sz="1300">
                        <a:solidFill>
                          <a:schemeClr val="tx1"/>
                        </a:solidFill>
                      </a:endParaRPr>
                    </a:p>
                  </a:txBody>
                  <a:tcPr marL="162563" marR="97538" marT="97538" marB="975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>
                          <a:solidFill>
                            <a:schemeClr val="tx1"/>
                          </a:solidFill>
                        </a:rPr>
                        <a:t>Utile</a:t>
                      </a:r>
                    </a:p>
                  </a:txBody>
                  <a:tcPr marL="162563" marR="97538" marT="97538" marB="975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>
                          <a:solidFill>
                            <a:schemeClr val="tx1"/>
                          </a:solidFill>
                        </a:rPr>
                        <a:t>Non prioritaire</a:t>
                      </a:r>
                    </a:p>
                  </a:txBody>
                  <a:tcPr marL="162563" marR="97538" marT="97538" marB="975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255837"/>
                  </a:ext>
                </a:extLst>
              </a:tr>
              <a:tr h="349310">
                <a:tc>
                  <a:txBody>
                    <a:bodyPr/>
                    <a:lstStyle/>
                    <a:p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</a:rPr>
                        <a:t>Service de mise à disposition de matériaux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22365"/>
                  </a:ext>
                </a:extLst>
              </a:tr>
              <a:tr h="349310">
                <a:tc>
                  <a:txBody>
                    <a:bodyPr/>
                    <a:lstStyle/>
                    <a:p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</a:rPr>
                        <a:t>Objethèque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302297"/>
                  </a:ext>
                </a:extLst>
              </a:tr>
              <a:tr h="399500">
                <a:tc>
                  <a:txBody>
                    <a:bodyPr/>
                    <a:lstStyle/>
                    <a:p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</a:rPr>
                        <a:t>Boîte à dons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27742"/>
                  </a:ext>
                </a:extLst>
              </a:tr>
              <a:tr h="395225">
                <a:tc>
                  <a:txBody>
                    <a:bodyPr/>
                    <a:lstStyle/>
                    <a:p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</a:rPr>
                        <a:t>Ateliers de fabrication, réparation et échanges de pratiques</a:t>
                      </a:r>
                      <a:endParaRPr lang="fr-FR" sz="1000" b="1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131585"/>
                  </a:ext>
                </a:extLst>
              </a:tr>
              <a:tr h="349310">
                <a:tc>
                  <a:txBody>
                    <a:bodyPr/>
                    <a:lstStyle/>
                    <a:p>
                      <a:r>
                        <a:rPr lang="fr-FR" sz="1000" b="1" kern="1200" dirty="0">
                          <a:solidFill>
                            <a:schemeClr val="tx1"/>
                          </a:solidFill>
                          <a:effectLst/>
                        </a:rPr>
                        <a:t>Grainothèque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884300"/>
                  </a:ext>
                </a:extLst>
              </a:tr>
              <a:tr h="349310">
                <a:tc>
                  <a:txBody>
                    <a:bodyPr/>
                    <a:lstStyle/>
                    <a:p>
                      <a:r>
                        <a:rPr lang="fr-FR" sz="1000" b="1" kern="1200" dirty="0">
                          <a:solidFill>
                            <a:schemeClr val="dk1"/>
                          </a:solidFill>
                          <a:effectLst/>
                        </a:rPr>
                        <a:t>Evènements qui rassemblent</a:t>
                      </a:r>
                      <a:endParaRPr lang="fr-FR" sz="1000" b="1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77405"/>
                  </a:ext>
                </a:extLst>
              </a:tr>
              <a:tr h="395225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Opération ponctuelle réparation chaussures / vêtements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819125"/>
                  </a:ext>
                </a:extLst>
              </a:tr>
              <a:tr h="349310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</a:rPr>
                        <a:t>Jardin partagé et composte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991723"/>
                  </a:ext>
                </a:extLst>
              </a:tr>
              <a:tr h="349310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Ateliers de sensibilisation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86079"/>
                  </a:ext>
                </a:extLst>
              </a:tr>
              <a:tr h="395225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Expositions (solutions simples à mettre en œuvre en lien avec l’écocitoyenneté) 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44665"/>
                  </a:ext>
                </a:extLst>
              </a:tr>
              <a:tr h="349310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</a:rPr>
                        <a:t>Café associatif / espace salon de thé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61120"/>
                  </a:ext>
                </a:extLst>
              </a:tr>
            </a:tbl>
          </a:graphicData>
        </a:graphic>
      </p:graphicFrame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3B8335F3-890B-A186-660D-B3B16B6F103F}"/>
              </a:ext>
            </a:extLst>
          </p:cNvPr>
          <p:cNvSpPr txBox="1">
            <a:spLocks/>
          </p:cNvSpPr>
          <p:nvPr/>
        </p:nvSpPr>
        <p:spPr>
          <a:xfrm>
            <a:off x="5550241" y="2675723"/>
            <a:ext cx="4991629" cy="3677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1800"/>
          </a:p>
          <a:p>
            <a:endParaRPr lang="fr-FR" sz="18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E1C7042-D75F-2712-C219-16EB011CDB4D}"/>
              </a:ext>
            </a:extLst>
          </p:cNvPr>
          <p:cNvSpPr txBox="1"/>
          <p:nvPr/>
        </p:nvSpPr>
        <p:spPr>
          <a:xfrm>
            <a:off x="215796" y="1700540"/>
            <a:ext cx="508513" cy="227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dirty="0"/>
              <a:t>1.</a:t>
            </a:r>
          </a:p>
          <a:p>
            <a:pPr>
              <a:lnSpc>
                <a:spcPct val="150000"/>
              </a:lnSpc>
            </a:pPr>
            <a:r>
              <a:rPr lang="fr-FR" sz="1600" b="1" dirty="0"/>
              <a:t>2.</a:t>
            </a:r>
          </a:p>
          <a:p>
            <a:pPr>
              <a:lnSpc>
                <a:spcPct val="150000"/>
              </a:lnSpc>
            </a:pPr>
            <a:r>
              <a:rPr lang="fr-FR" sz="1600" b="1" dirty="0"/>
              <a:t>3.</a:t>
            </a:r>
          </a:p>
          <a:p>
            <a:pPr>
              <a:lnSpc>
                <a:spcPct val="150000"/>
              </a:lnSpc>
            </a:pPr>
            <a:r>
              <a:rPr lang="fr-FR" sz="1600" b="1" dirty="0"/>
              <a:t>4.</a:t>
            </a:r>
          </a:p>
          <a:p>
            <a:pPr>
              <a:lnSpc>
                <a:spcPct val="150000"/>
              </a:lnSpc>
            </a:pPr>
            <a:r>
              <a:rPr lang="fr-FR" sz="1600" b="1" dirty="0"/>
              <a:t>5.</a:t>
            </a:r>
          </a:p>
          <a:p>
            <a:pPr>
              <a:lnSpc>
                <a:spcPct val="150000"/>
              </a:lnSpc>
            </a:pPr>
            <a:r>
              <a:rPr lang="fr-FR" sz="1600" b="1" dirty="0"/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907670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65958FC-0891-1326-9EAC-F349BECDB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797F412-56A4-28DA-56D4-025F3D6B5F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A2D363C-3B94-D7E0-2F64-6716D8A1F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Détail des votes de priorisation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E9FDD3-6865-ABCC-FA08-1B28D97EE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4A3C1C-661A-97A8-9067-A334AB1A1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544375-6127-910B-E125-5A042F9D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2C6E86C-6C29-535E-667B-1B98B7A75F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253323"/>
              </p:ext>
            </p:extLst>
          </p:nvPr>
        </p:nvGraphicFramePr>
        <p:xfrm>
          <a:off x="545238" y="1251457"/>
          <a:ext cx="7247136" cy="4639137"/>
        </p:xfrm>
        <a:graphic>
          <a:graphicData uri="http://schemas.openxmlformats.org/drawingml/2006/table">
            <a:tbl>
              <a:tblPr firstRow="1" bandRow="1">
                <a:noFill/>
                <a:tableStyleId>{3B4B98B0-60AC-42C2-AFA5-B58CD77FA1E5}</a:tableStyleId>
              </a:tblPr>
              <a:tblGrid>
                <a:gridCol w="2955046">
                  <a:extLst>
                    <a:ext uri="{9D8B030D-6E8A-4147-A177-3AD203B41FA5}">
                      <a16:colId xmlns:a16="http://schemas.microsoft.com/office/drawing/2014/main" val="2696216506"/>
                    </a:ext>
                  </a:extLst>
                </a:gridCol>
                <a:gridCol w="1426656">
                  <a:extLst>
                    <a:ext uri="{9D8B030D-6E8A-4147-A177-3AD203B41FA5}">
                      <a16:colId xmlns:a16="http://schemas.microsoft.com/office/drawing/2014/main" val="1957494471"/>
                    </a:ext>
                  </a:extLst>
                </a:gridCol>
                <a:gridCol w="1346041">
                  <a:extLst>
                    <a:ext uri="{9D8B030D-6E8A-4147-A177-3AD203B41FA5}">
                      <a16:colId xmlns:a16="http://schemas.microsoft.com/office/drawing/2014/main" val="675915793"/>
                    </a:ext>
                  </a:extLst>
                </a:gridCol>
                <a:gridCol w="1519393">
                  <a:extLst>
                    <a:ext uri="{9D8B030D-6E8A-4147-A177-3AD203B41FA5}">
                      <a16:colId xmlns:a16="http://schemas.microsoft.com/office/drawing/2014/main" val="1458966239"/>
                    </a:ext>
                  </a:extLst>
                </a:gridCol>
              </a:tblGrid>
              <a:tr h="611236"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62563" marR="97538" marT="97538" marB="975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Indispensable</a:t>
                      </a:r>
                    </a:p>
                    <a:p>
                      <a:endParaRPr lang="fr-FR" sz="13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162563" marR="97538" marT="97538" marB="975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3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Utile</a:t>
                      </a:r>
                    </a:p>
                  </a:txBody>
                  <a:tcPr marL="162563" marR="97538" marT="97538" marB="975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Non prioritaire</a:t>
                      </a:r>
                    </a:p>
                  </a:txBody>
                  <a:tcPr marL="162563" marR="97538" marT="97538" marB="9753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8255837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</a:rPr>
                        <a:t>Espace lecture / ressources d’information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1339849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</a:rPr>
                        <a:t>Relais paniers fruits et légumes bio et locaux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46423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Expositions (solution de production d’électricité et stockage afin de mieux informer les gens sur les concepts importants pour pose des choix) 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462923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Location ou mise à disposition de l’atelier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302297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Soirée à thème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229886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Information sur la gestion et l’entretien des espaces verts pour protéger les auxiliaires de jardin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849802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</a:rPr>
                        <a:t>Conférences sensibilisation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1114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</a:rPr>
                        <a:t>Espace de coworking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591939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tx1"/>
                          </a:solidFill>
                          <a:effectLst/>
                        </a:rPr>
                        <a:t>Prêt/location de l’espace convivial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147875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Espace artistique / Expositions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060568"/>
                  </a:ext>
                </a:extLst>
              </a:tr>
              <a:tr h="346801">
                <a:tc>
                  <a:txBody>
                    <a:bodyPr/>
                    <a:lstStyle/>
                    <a:p>
                      <a:r>
                        <a:rPr lang="fr-FR" sz="1000" b="0" kern="1200" dirty="0">
                          <a:solidFill>
                            <a:schemeClr val="dk1"/>
                          </a:solidFill>
                          <a:effectLst/>
                        </a:rPr>
                        <a:t>Evènement type guinguette, bar</a:t>
                      </a:r>
                      <a:endParaRPr lang="fr-FR" sz="1000" dirty="0"/>
                    </a:p>
                  </a:txBody>
                  <a:tcPr marL="72347" marR="72347" marT="36173" marB="3617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62563" marR="84533" marT="84533" marB="84533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124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538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4D9362A-BE7F-2B61-51B8-0D9CED51D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/>
              <a:t>Commentaires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4E6F30-A069-1E69-90CA-5AFF52EC7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dirty="0"/>
              <a:t>L’idée était d’apporter un espace ouvert de commentaires, par proposition de service/activité (interrogations, recommandations, éléments positifs, craintes, limites, point de vigilance)</a:t>
            </a:r>
          </a:p>
          <a:p>
            <a:pPr marL="0" indent="0">
              <a:buNone/>
            </a:pPr>
            <a:endParaRPr lang="fr-F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149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2B588B-7ED8-E9EA-5D83-2F920C48DF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F7C17D5-40C7-6C6B-470D-F8FDBD95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 dirty="0"/>
              <a:t>Méthodologie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00E862-0909-7849-5BDE-2846F405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rmAutofit/>
          </a:bodyPr>
          <a:lstStyle/>
          <a:p>
            <a:r>
              <a:rPr lang="fr-FR" sz="2400" b="1" dirty="0"/>
              <a:t>Un questionnaire à destination des habitants </a:t>
            </a:r>
            <a:r>
              <a:rPr lang="fr-FR" sz="2400" dirty="0"/>
              <a:t>(78 retours) </a:t>
            </a:r>
          </a:p>
          <a:p>
            <a:r>
              <a:rPr lang="fr-FR" sz="2400" b="1" dirty="0"/>
              <a:t>Des structures rencontrées </a:t>
            </a:r>
            <a:r>
              <a:rPr lang="fr-FR" sz="2400" dirty="0"/>
              <a:t>(20 environ)</a:t>
            </a:r>
          </a:p>
          <a:p>
            <a:r>
              <a:rPr lang="fr-FR" sz="2400" b="1" dirty="0"/>
              <a:t>Un temps de groupe de travail avec les habitants </a:t>
            </a:r>
            <a:r>
              <a:rPr lang="fr-FR" sz="2400" dirty="0"/>
              <a:t>(6 participant.es)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3592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7BB53C9-8937-0B5C-5D22-1877359A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7E1FF9-9641-BA8F-50A4-5FDEC4390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5" y="2704015"/>
            <a:ext cx="10816041" cy="3781290"/>
          </a:xfrm>
        </p:spPr>
        <p:txBody>
          <a:bodyPr anchor="ctr">
            <a:normAutofit fontScale="47500" lnSpcReduction="20000"/>
          </a:bodyPr>
          <a:lstStyle/>
          <a:p>
            <a:pPr marL="0" indent="0">
              <a:buNone/>
            </a:pPr>
            <a:r>
              <a:rPr lang="fr-FR" sz="4500" dirty="0"/>
              <a:t>A l’image des besoins des habitants, les 3 grandes valeurs qui ressortent de ces ateliers pour qualifier la future maison Eco-citoyenne sont les suivantes : </a:t>
            </a:r>
            <a:r>
              <a:rPr lang="fr-FR" sz="4500" b="1" dirty="0"/>
              <a:t>La réutilisation, l’écologie et la transmission</a:t>
            </a:r>
            <a:r>
              <a:rPr lang="fr-FR" sz="4500" dirty="0"/>
              <a:t> de savoirs et de compétences. </a:t>
            </a:r>
          </a:p>
          <a:p>
            <a:pPr marL="0" indent="0">
              <a:buNone/>
            </a:pPr>
            <a:endParaRPr lang="fr-FR" sz="4500" dirty="0"/>
          </a:p>
          <a:p>
            <a:pPr marL="0" indent="0">
              <a:buNone/>
            </a:pPr>
            <a:r>
              <a:rPr lang="fr-FR" sz="4500" dirty="0"/>
              <a:t>Parmi les services qui pourraient être intégrés au lieu, présentés en début de réunion, 6 arrivent en tête du vote : un </a:t>
            </a:r>
            <a:r>
              <a:rPr lang="fr-FR" sz="4500" b="1" dirty="0"/>
              <a:t>service de mise à disposition de matériaux</a:t>
            </a:r>
            <a:r>
              <a:rPr lang="fr-FR" sz="4500" dirty="0"/>
              <a:t>, une </a:t>
            </a:r>
            <a:r>
              <a:rPr lang="fr-FR" sz="4500" b="1" dirty="0"/>
              <a:t>objethèque</a:t>
            </a:r>
            <a:r>
              <a:rPr lang="fr-FR" sz="4500" dirty="0"/>
              <a:t>, une </a:t>
            </a:r>
            <a:r>
              <a:rPr lang="fr-FR" sz="4500" b="1" dirty="0"/>
              <a:t>boîte à dons</a:t>
            </a:r>
            <a:r>
              <a:rPr lang="fr-FR" sz="4500" dirty="0"/>
              <a:t>, une </a:t>
            </a:r>
            <a:r>
              <a:rPr lang="fr-FR" sz="4500" b="1" dirty="0"/>
              <a:t>grainothèque</a:t>
            </a:r>
            <a:r>
              <a:rPr lang="fr-FR" sz="4500" dirty="0"/>
              <a:t>, des </a:t>
            </a:r>
            <a:r>
              <a:rPr lang="fr-FR" sz="4500" b="1" dirty="0"/>
              <a:t>évènements qui rassemblent </a:t>
            </a:r>
            <a:r>
              <a:rPr lang="fr-FR" sz="4500" dirty="0"/>
              <a:t>ainsi que des </a:t>
            </a:r>
            <a:r>
              <a:rPr lang="fr-FR" sz="4500" b="1" dirty="0"/>
              <a:t>ateliers de fabrication, réparation et échange de pratiques</a:t>
            </a:r>
            <a:r>
              <a:rPr lang="fr-FR" sz="4500" dirty="0"/>
              <a:t>. </a:t>
            </a:r>
          </a:p>
          <a:p>
            <a:pPr marL="0" indent="0">
              <a:buNone/>
            </a:pPr>
            <a:endParaRPr lang="fr-FR" sz="4500" dirty="0"/>
          </a:p>
          <a:p>
            <a:pPr marL="0" indent="0">
              <a:buNone/>
            </a:pPr>
            <a:r>
              <a:rPr lang="fr-FR" sz="4500" dirty="0"/>
              <a:t>En confrontant ces résultats avec ceux du questionnaire partagé aux habitant.es, nous pouvons observer que les attentes et besoins se rejoignent. Nous pourrions y inclure l’idée d’un espace café avec des sessions de café associatif, de nombreuses fois mentionnées dans les retours du questionnaire. </a:t>
            </a:r>
          </a:p>
          <a:p>
            <a:pPr marL="0" indent="0">
              <a:buNone/>
            </a:pPr>
            <a:endParaRPr lang="fr-FR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FE7282-04FF-895D-49B6-1CEA9E637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D40C47A8-75AD-E036-01FD-A6D8C060A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34">
            <a:extLst>
              <a:ext uri="{FF2B5EF4-FFF2-40B4-BE49-F238E27FC236}">
                <a16:creationId xmlns:a16="http://schemas.microsoft.com/office/drawing/2014/main" id="{948A4BBD-475D-4767-6488-BC07EF4A7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522324" y="0"/>
            <a:ext cx="7147352" cy="5777808"/>
            <a:chOff x="329184" y="1"/>
            <a:chExt cx="524256" cy="5777808"/>
          </a:xfrm>
        </p:grpSpPr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A98424F-231C-B584-6C88-48D5BDFDA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3824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4F99ACB9-1BBE-A0C9-D802-226AA2544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3BCE5ADB-C1F1-3F22-F250-C502F40F1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1"/>
            <a:ext cx="10999072" cy="532513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FB39F6B-8255-2E2F-CFF1-AD10BA21F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231961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dirty="0" err="1"/>
              <a:t>Analyse</a:t>
            </a:r>
            <a:r>
              <a:rPr lang="en-US" sz="6000" dirty="0"/>
              <a:t> questionnaire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ous-titre 2">
            <a:extLst>
              <a:ext uri="{FF2B5EF4-FFF2-40B4-BE49-F238E27FC236}">
                <a16:creationId xmlns:a16="http://schemas.microsoft.com/office/drawing/2014/main" id="{E225EEDE-3602-D235-5E3E-2C26F3335452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2400" dirty="0"/>
              <a:t>Echantillon de 78 personnes</a:t>
            </a:r>
          </a:p>
        </p:txBody>
      </p:sp>
    </p:spTree>
    <p:extLst>
      <p:ext uri="{BB962C8B-B14F-4D97-AF65-F5344CB8AC3E}">
        <p14:creationId xmlns:p14="http://schemas.microsoft.com/office/powerpoint/2010/main" val="401529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E83723-5A4D-C265-3B0D-B163D9B7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</a:t>
            </a:r>
            <a:r>
              <a:rPr lang="fr-FR" dirty="0" err="1"/>
              <a:t>objethèque</a:t>
            </a:r>
            <a:r>
              <a:rPr lang="fr-FR" dirty="0"/>
              <a:t> 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ACE36C6D-C166-E241-7C11-F910A3F62A23}"/>
              </a:ext>
            </a:extLst>
          </p:cNvPr>
          <p:cNvGraphicFramePr>
            <a:graphicFrameLocks/>
          </p:cNvGraphicFramePr>
          <p:nvPr/>
        </p:nvGraphicFramePr>
        <p:xfrm>
          <a:off x="0" y="1892520"/>
          <a:ext cx="5987039" cy="3500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ACE36C6D-C166-E241-7C11-F910A3F62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587773"/>
              </p:ext>
            </p:extLst>
          </p:nvPr>
        </p:nvGraphicFramePr>
        <p:xfrm>
          <a:off x="265143" y="2140380"/>
          <a:ext cx="5157534" cy="300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D730F064-C71B-1856-D8FB-DD196EFDBD5D}"/>
              </a:ext>
              <a:ext uri="{147F2762-F138-4A5C-976F-8EAC2B608ADB}">
                <a16:predDERef xmlns:a16="http://schemas.microsoft.com/office/drawing/2014/main" pred="{ACE36C6D-C166-E241-7C11-F910A3F62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748388"/>
              </p:ext>
            </p:extLst>
          </p:nvPr>
        </p:nvGraphicFramePr>
        <p:xfrm>
          <a:off x="5422677" y="1736468"/>
          <a:ext cx="6653482" cy="380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05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5B748-6B33-8A39-1728-700EB5504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576CDC-27DB-883A-1E69-A139F5F38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</a:t>
            </a:r>
            <a:r>
              <a:rPr lang="fr-FR" dirty="0" err="1"/>
              <a:t>objethèque</a:t>
            </a:r>
            <a:r>
              <a:rPr lang="fr-FR" dirty="0"/>
              <a:t>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02EF639-0195-D6F4-AAF3-19300B8F8EA2}"/>
              </a:ext>
            </a:extLst>
          </p:cNvPr>
          <p:cNvSpPr txBox="1"/>
          <p:nvPr/>
        </p:nvSpPr>
        <p:spPr>
          <a:xfrm>
            <a:off x="7688821" y="2023940"/>
            <a:ext cx="29942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Pour quels types d'objets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056507-9A0C-5C85-3E6E-7115F68281C8}"/>
              </a:ext>
            </a:extLst>
          </p:cNvPr>
          <p:cNvSpPr txBox="1"/>
          <p:nvPr/>
        </p:nvSpPr>
        <p:spPr>
          <a:xfrm>
            <a:off x="6425784" y="5524160"/>
            <a:ext cx="5482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Détails par thématiques :</a:t>
            </a:r>
          </a:p>
          <a:p>
            <a:r>
              <a:rPr lang="fr-FR" sz="1400" b="1" dirty="0"/>
              <a:t>Jardinage</a:t>
            </a:r>
            <a:r>
              <a:rPr lang="fr-FR" sz="1400" dirty="0"/>
              <a:t> : Tondeuse (1), Taille haie (2), Pioche (1), Tronçonneuse (1)</a:t>
            </a:r>
          </a:p>
          <a:p>
            <a:r>
              <a:rPr lang="fr-FR" sz="1400" b="1" dirty="0"/>
              <a:t>Bricolage</a:t>
            </a:r>
            <a:r>
              <a:rPr lang="fr-FR" sz="1400" dirty="0"/>
              <a:t> : Perceuse (2), Visseuse (1), Outillage/Outils (2)</a:t>
            </a:r>
          </a:p>
          <a:p>
            <a:r>
              <a:rPr lang="fr-FR" sz="1400" b="1" dirty="0"/>
              <a:t>Divertissements</a:t>
            </a:r>
            <a:r>
              <a:rPr lang="fr-FR" sz="1400" dirty="0"/>
              <a:t> : Jouets (1), Jeux de société (1), jeux (1)</a:t>
            </a:r>
          </a:p>
          <a:p>
            <a:r>
              <a:rPr lang="fr-FR" sz="1400" b="1" dirty="0"/>
              <a:t>Festif</a:t>
            </a:r>
            <a:r>
              <a:rPr lang="fr-FR" sz="1400" dirty="0"/>
              <a:t> : Sono (1)</a:t>
            </a:r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8CD6024F-8838-ACFF-023D-EB1AA07AFCB9}"/>
              </a:ext>
              <a:ext uri="{147F2762-F138-4A5C-976F-8EAC2B608ADB}">
                <a16:predDERef xmlns:a16="http://schemas.microsoft.com/office/drawing/2014/main" pred="{D730F064-C71B-1856-D8FB-DD196EFDBD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783356"/>
              </p:ext>
            </p:extLst>
          </p:nvPr>
        </p:nvGraphicFramePr>
        <p:xfrm>
          <a:off x="0" y="1912345"/>
          <a:ext cx="5948957" cy="3404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 descr="Outils de jardinage avec un remplissage uni">
            <a:extLst>
              <a:ext uri="{FF2B5EF4-FFF2-40B4-BE49-F238E27FC236}">
                <a16:creationId xmlns:a16="http://schemas.microsoft.com/office/drawing/2014/main" id="{DB52A412-C165-6F2B-C816-FF1A376D446F}"/>
              </a:ext>
            </a:extLst>
          </p:cNvPr>
          <p:cNvSpPr/>
          <p:nvPr/>
        </p:nvSpPr>
        <p:spPr>
          <a:xfrm>
            <a:off x="6923365" y="3389652"/>
            <a:ext cx="697732" cy="697732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2" name="Rectangle 11" descr="Outils d'exploitation minière avec un remplissage uni">
            <a:extLst>
              <a:ext uri="{FF2B5EF4-FFF2-40B4-BE49-F238E27FC236}">
                <a16:creationId xmlns:a16="http://schemas.microsoft.com/office/drawing/2014/main" id="{DBE6E59C-7D02-1D98-1321-10EDDAB6108E}"/>
              </a:ext>
            </a:extLst>
          </p:cNvPr>
          <p:cNvSpPr/>
          <p:nvPr/>
        </p:nvSpPr>
        <p:spPr>
          <a:xfrm>
            <a:off x="9985374" y="3389652"/>
            <a:ext cx="697732" cy="697732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2A554B3-FB66-9E33-1A29-FC11BE6FA8F1}"/>
              </a:ext>
            </a:extLst>
          </p:cNvPr>
          <p:cNvSpPr txBox="1"/>
          <p:nvPr/>
        </p:nvSpPr>
        <p:spPr>
          <a:xfrm>
            <a:off x="9548649" y="4305878"/>
            <a:ext cx="18051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Bricolage (15)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2C37BFF-DA98-B07C-6101-3C07AF866BDD}"/>
              </a:ext>
            </a:extLst>
          </p:cNvPr>
          <p:cNvSpPr txBox="1"/>
          <p:nvPr/>
        </p:nvSpPr>
        <p:spPr>
          <a:xfrm>
            <a:off x="6516799" y="4305878"/>
            <a:ext cx="18051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b="1" dirty="0"/>
              <a:t>Jardinage (12)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2702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8D1585-7DC6-8BD2-D67D-C84420895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9DB8D-2622-A8B0-9BDE-65B947B4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</a:t>
            </a:r>
            <a:r>
              <a:rPr lang="fr-FR" dirty="0" err="1"/>
              <a:t>objethèque</a:t>
            </a:r>
            <a:r>
              <a:rPr lang="fr-FR" dirty="0"/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6750B20-591D-07DA-E927-D6C7358084C4}"/>
              </a:ext>
            </a:extLst>
          </p:cNvPr>
          <p:cNvSpPr txBox="1"/>
          <p:nvPr/>
        </p:nvSpPr>
        <p:spPr>
          <a:xfrm>
            <a:off x="640554" y="4639551"/>
            <a:ext cx="2640593" cy="31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Pour quels types de matériel ?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4E344C01-9633-3506-BD33-0778437A6892}"/>
              </a:ext>
              <a:ext uri="{147F2762-F138-4A5C-976F-8EAC2B608ADB}">
                <a16:predDERef xmlns:a16="http://schemas.microsoft.com/office/drawing/2014/main" pred="{8CD6024F-8838-ACFF-023D-EB1AA07AFC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510703"/>
              </p:ext>
            </p:extLst>
          </p:nvPr>
        </p:nvGraphicFramePr>
        <p:xfrm>
          <a:off x="-9474" y="1830858"/>
          <a:ext cx="4278683" cy="2444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 descr="Outils de jardinage avec un remplissage uni">
            <a:extLst>
              <a:ext uri="{FF2B5EF4-FFF2-40B4-BE49-F238E27FC236}">
                <a16:creationId xmlns:a16="http://schemas.microsoft.com/office/drawing/2014/main" id="{224C9669-8E69-7B44-D812-BE5515AF8A4C}"/>
              </a:ext>
            </a:extLst>
          </p:cNvPr>
          <p:cNvSpPr/>
          <p:nvPr/>
        </p:nvSpPr>
        <p:spPr>
          <a:xfrm>
            <a:off x="323178" y="5269721"/>
            <a:ext cx="634751" cy="585278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8" name="Rectangle 7" descr="Outils d'exploitation minière avec un remplissage uni">
            <a:extLst>
              <a:ext uri="{FF2B5EF4-FFF2-40B4-BE49-F238E27FC236}">
                <a16:creationId xmlns:a16="http://schemas.microsoft.com/office/drawing/2014/main" id="{41C587B9-3FFC-DA50-1436-907203EEEFD0}"/>
              </a:ext>
            </a:extLst>
          </p:cNvPr>
          <p:cNvSpPr/>
          <p:nvPr/>
        </p:nvSpPr>
        <p:spPr>
          <a:xfrm>
            <a:off x="1687662" y="5269721"/>
            <a:ext cx="546375" cy="585278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65958DC-3E15-B857-0D67-6820E4B30461}"/>
              </a:ext>
            </a:extLst>
          </p:cNvPr>
          <p:cNvSpPr txBox="1"/>
          <p:nvPr/>
        </p:nvSpPr>
        <p:spPr>
          <a:xfrm>
            <a:off x="16330" y="6021847"/>
            <a:ext cx="14453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/>
              <a:t>Jardinage (7)</a:t>
            </a:r>
            <a:endParaRPr lang="fr-FR" sz="1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05487E0-924A-9E31-BE7A-01FCB14D5614}"/>
              </a:ext>
            </a:extLst>
          </p:cNvPr>
          <p:cNvSpPr txBox="1"/>
          <p:nvPr/>
        </p:nvSpPr>
        <p:spPr>
          <a:xfrm>
            <a:off x="1182775" y="6021847"/>
            <a:ext cx="1351656" cy="31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/>
              <a:t>Bricolage (12)</a:t>
            </a:r>
          </a:p>
        </p:txBody>
      </p:sp>
      <p:sp>
        <p:nvSpPr>
          <p:cNvPr id="12" name="Rectangle 11" descr="Machine à laver avec un remplissage uni">
            <a:extLst>
              <a:ext uri="{FF2B5EF4-FFF2-40B4-BE49-F238E27FC236}">
                <a16:creationId xmlns:a16="http://schemas.microsoft.com/office/drawing/2014/main" id="{E8435DE5-14E3-CB24-D107-9811CC255055}"/>
              </a:ext>
            </a:extLst>
          </p:cNvPr>
          <p:cNvSpPr/>
          <p:nvPr/>
        </p:nvSpPr>
        <p:spPr>
          <a:xfrm>
            <a:off x="2915145" y="5276855"/>
            <a:ext cx="546375" cy="591401"/>
          </a:xfrm>
          <a:prstGeom prst="rect">
            <a:avLst/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A5F8B71-C62D-DF5E-F879-FA92BF41827E}"/>
              </a:ext>
            </a:extLst>
          </p:cNvPr>
          <p:cNvSpPr txBox="1"/>
          <p:nvPr/>
        </p:nvSpPr>
        <p:spPr>
          <a:xfrm>
            <a:off x="2424100" y="6021847"/>
            <a:ext cx="15284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/>
              <a:t>Electroménager (3)</a:t>
            </a:r>
          </a:p>
        </p:txBody>
      </p:sp>
      <p:graphicFrame>
        <p:nvGraphicFramePr>
          <p:cNvPr id="14" name="Graphique 13">
            <a:extLst>
              <a:ext uri="{FF2B5EF4-FFF2-40B4-BE49-F238E27FC236}">
                <a16:creationId xmlns:a16="http://schemas.microsoft.com/office/drawing/2014/main" id="{97843BA3-A86D-5850-5BA6-9FB592949E2B}"/>
              </a:ext>
              <a:ext uri="{147F2762-F138-4A5C-976F-8EAC2B608ADB}">
                <a16:predDERef xmlns:a16="http://schemas.microsoft.com/office/drawing/2014/main" pred="{4E344C01-9633-3506-BD33-0778437A68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123192"/>
              </p:ext>
            </p:extLst>
          </p:nvPr>
        </p:nvGraphicFramePr>
        <p:xfrm>
          <a:off x="3952567" y="1772473"/>
          <a:ext cx="4452865" cy="260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E3340022-4AE5-29D5-9FF3-4482A6F6D26C}"/>
              </a:ext>
              <a:ext uri="{147F2762-F138-4A5C-976F-8EAC2B608ADB}">
                <a16:predDERef xmlns:a16="http://schemas.microsoft.com/office/drawing/2014/main" pred="{7D8E87E8-D32B-C7D0-4651-48E872CAE4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587219"/>
              </p:ext>
            </p:extLst>
          </p:nvPr>
        </p:nvGraphicFramePr>
        <p:xfrm>
          <a:off x="8034604" y="1912643"/>
          <a:ext cx="4447881" cy="254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EA427459-FC42-899D-7816-BD494909E3F2}"/>
              </a:ext>
            </a:extLst>
          </p:cNvPr>
          <p:cNvSpPr txBox="1"/>
          <p:nvPr/>
        </p:nvSpPr>
        <p:spPr>
          <a:xfrm>
            <a:off x="5118000" y="4639551"/>
            <a:ext cx="2640593" cy="31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Pour quels types de matériel ?</a:t>
            </a:r>
          </a:p>
        </p:txBody>
      </p:sp>
      <p:sp>
        <p:nvSpPr>
          <p:cNvPr id="17" name="Rectangle 16" descr="Outils de jardinage avec un remplissage uni">
            <a:extLst>
              <a:ext uri="{FF2B5EF4-FFF2-40B4-BE49-F238E27FC236}">
                <a16:creationId xmlns:a16="http://schemas.microsoft.com/office/drawing/2014/main" id="{25C92809-6B79-A080-21D6-769ECF9DCFB5}"/>
              </a:ext>
            </a:extLst>
          </p:cNvPr>
          <p:cNvSpPr/>
          <p:nvPr/>
        </p:nvSpPr>
        <p:spPr>
          <a:xfrm>
            <a:off x="4800624" y="5269721"/>
            <a:ext cx="634751" cy="585278"/>
          </a:xfrm>
          <a:prstGeom prst="rect">
            <a:avLst/>
          </a:pr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8" name="Rectangle 17" descr="Outils d'exploitation minière avec un remplissage uni">
            <a:extLst>
              <a:ext uri="{FF2B5EF4-FFF2-40B4-BE49-F238E27FC236}">
                <a16:creationId xmlns:a16="http://schemas.microsoft.com/office/drawing/2014/main" id="{78BEB03F-5D9E-D4E9-81E6-AC8602B8BF02}"/>
              </a:ext>
            </a:extLst>
          </p:cNvPr>
          <p:cNvSpPr/>
          <p:nvPr/>
        </p:nvSpPr>
        <p:spPr>
          <a:xfrm>
            <a:off x="6165108" y="5269721"/>
            <a:ext cx="546375" cy="585278"/>
          </a:xfrm>
          <a:prstGeom prst="rect">
            <a:avLst/>
          </a:pr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F380496C-39EC-5D6A-3640-31435833FFA4}"/>
              </a:ext>
            </a:extLst>
          </p:cNvPr>
          <p:cNvSpPr txBox="1"/>
          <p:nvPr/>
        </p:nvSpPr>
        <p:spPr>
          <a:xfrm>
            <a:off x="5660221" y="6021847"/>
            <a:ext cx="1351656" cy="31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/>
              <a:t>Bricolage (13)</a:t>
            </a:r>
          </a:p>
        </p:txBody>
      </p:sp>
      <p:sp>
        <p:nvSpPr>
          <p:cNvPr id="20" name="Rectangle 19" descr="Machine à laver avec un remplissage uni">
            <a:extLst>
              <a:ext uri="{FF2B5EF4-FFF2-40B4-BE49-F238E27FC236}">
                <a16:creationId xmlns:a16="http://schemas.microsoft.com/office/drawing/2014/main" id="{7C95D6C7-C476-CDD0-C80C-55DE7F8A02A5}"/>
              </a:ext>
            </a:extLst>
          </p:cNvPr>
          <p:cNvSpPr/>
          <p:nvPr/>
        </p:nvSpPr>
        <p:spPr>
          <a:xfrm>
            <a:off x="7392591" y="5276855"/>
            <a:ext cx="546375" cy="591401"/>
          </a:xfrm>
          <a:prstGeom prst="rect">
            <a:avLst/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BB38F7F2-EEE9-D6EA-03D8-8DC5BAB2FA98}"/>
              </a:ext>
            </a:extLst>
          </p:cNvPr>
          <p:cNvSpPr txBox="1"/>
          <p:nvPr/>
        </p:nvSpPr>
        <p:spPr>
          <a:xfrm>
            <a:off x="6901546" y="6021847"/>
            <a:ext cx="152846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/>
              <a:t>Electroménager (4)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806E6C9-3545-6FD3-6049-4CBE9A94D1F2}"/>
              </a:ext>
            </a:extLst>
          </p:cNvPr>
          <p:cNvSpPr txBox="1"/>
          <p:nvPr/>
        </p:nvSpPr>
        <p:spPr>
          <a:xfrm>
            <a:off x="4471221" y="6023474"/>
            <a:ext cx="144534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/>
              <a:t>Jardinage (9)</a:t>
            </a:r>
            <a:endParaRPr lang="fr-FR" sz="14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F5F0791-BAFB-A544-7937-CBD021FC5683}"/>
              </a:ext>
            </a:extLst>
          </p:cNvPr>
          <p:cNvSpPr txBox="1"/>
          <p:nvPr/>
        </p:nvSpPr>
        <p:spPr>
          <a:xfrm>
            <a:off x="9340955" y="4668577"/>
            <a:ext cx="2640593" cy="31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dirty="0"/>
              <a:t>Pour quels types de matériel ?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E8B9319-64D9-115F-CA56-A5E2834A9741}"/>
              </a:ext>
            </a:extLst>
          </p:cNvPr>
          <p:cNvSpPr txBox="1"/>
          <p:nvPr/>
        </p:nvSpPr>
        <p:spPr>
          <a:xfrm>
            <a:off x="9618240" y="5345036"/>
            <a:ext cx="208602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400" b="1" dirty="0"/>
              <a:t>Résultats beaucoup plus partagés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085679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B305E260-5943-4B0D-B882-E73E05C4C697}"/>
              </a:ext>
            </a:extLst>
          </p:cNvPr>
          <p:cNvSpPr txBox="1"/>
          <p:nvPr/>
        </p:nvSpPr>
        <p:spPr>
          <a:xfrm>
            <a:off x="7201045" y="1638237"/>
            <a:ext cx="32567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/>
              <a:t>Pour quels types de matériaux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26C38D0-507B-998E-A188-2C4DEC69C796}"/>
              </a:ext>
            </a:extLst>
          </p:cNvPr>
          <p:cNvSpPr txBox="1"/>
          <p:nvPr/>
        </p:nvSpPr>
        <p:spPr>
          <a:xfrm>
            <a:off x="5611069" y="6194905"/>
            <a:ext cx="662256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Détails par thématiques :</a:t>
            </a:r>
          </a:p>
          <a:p>
            <a:r>
              <a:rPr lang="fr-FR" sz="1400" b="1" dirty="0"/>
              <a:t>Matériaux de construction </a:t>
            </a:r>
            <a:r>
              <a:rPr lang="fr-FR" sz="1400" dirty="0"/>
              <a:t>: Gravats de bonne qualité (1), Ciment (2), Sable (1) </a:t>
            </a:r>
          </a:p>
        </p:txBody>
      </p:sp>
      <p:graphicFrame>
        <p:nvGraphicFramePr>
          <p:cNvPr id="2" name="Graphique 1">
            <a:extLst>
              <a:ext uri="{FF2B5EF4-FFF2-40B4-BE49-F238E27FC236}">
                <a16:creationId xmlns:a16="http://schemas.microsoft.com/office/drawing/2014/main" id="{EF8C4D77-08D9-73A8-9B7F-62C1AD2E0CF9}"/>
              </a:ext>
              <a:ext uri="{147F2762-F138-4A5C-976F-8EAC2B608ADB}">
                <a16:predDERef xmlns:a16="http://schemas.microsoft.com/office/drawing/2014/main" pred="{DA1A3D2F-D28F-B659-69B6-2BBD1D17F9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292968"/>
              </p:ext>
            </p:extLst>
          </p:nvPr>
        </p:nvGraphicFramePr>
        <p:xfrm>
          <a:off x="71783" y="1477081"/>
          <a:ext cx="6223913" cy="3609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439795DF-91E1-A976-1544-13533A8072B9}"/>
              </a:ext>
            </a:extLst>
          </p:cNvPr>
          <p:cNvSpPr txBox="1"/>
          <p:nvPr/>
        </p:nvSpPr>
        <p:spPr>
          <a:xfrm>
            <a:off x="6510849" y="2864285"/>
            <a:ext cx="21948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Bois et bois de palette (9)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01B22AA-3580-821B-8706-0A9E8D9DACE3}"/>
              </a:ext>
            </a:extLst>
          </p:cNvPr>
          <p:cNvSpPr txBox="1"/>
          <p:nvPr/>
        </p:nvSpPr>
        <p:spPr>
          <a:xfrm>
            <a:off x="8839929" y="2725785"/>
            <a:ext cx="205570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b="1" dirty="0"/>
              <a:t>Matériaux de bâtiment / construction (7)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6368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A43472-73F8-1235-878D-D6D71DA88E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6C6EF654-9B81-74E5-39B0-8040495D1BCE}"/>
              </a:ext>
            </a:extLst>
          </p:cNvPr>
          <p:cNvSpPr txBox="1"/>
          <p:nvPr/>
        </p:nvSpPr>
        <p:spPr>
          <a:xfrm>
            <a:off x="5704114" y="927846"/>
            <a:ext cx="64878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i="0" dirty="0">
                <a:effectLst/>
              </a:rPr>
              <a:t>Pouvez-vous préciser vos attentes sur ces ateliers ou informations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4062C24-842C-FBDA-8B19-7C84BE6F64B3}"/>
              </a:ext>
            </a:extLst>
          </p:cNvPr>
          <p:cNvSpPr txBox="1"/>
          <p:nvPr/>
        </p:nvSpPr>
        <p:spPr>
          <a:xfrm>
            <a:off x="758828" y="4450343"/>
            <a:ext cx="4647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Grand intérêt des habitant.es interrogés pour les ateliers et échanges de pratiques et compétences</a:t>
            </a: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D2299854-00C1-CCCA-ED30-6AD6287FD109}"/>
              </a:ext>
            </a:extLst>
          </p:cNvPr>
          <p:cNvSpPr/>
          <p:nvPr/>
        </p:nvSpPr>
        <p:spPr>
          <a:xfrm rot="16200000">
            <a:off x="267702" y="4670480"/>
            <a:ext cx="179882" cy="48305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AA3211B-6C6B-E3DC-7A4A-EA4220A2A673}"/>
              </a:ext>
            </a:extLst>
          </p:cNvPr>
          <p:cNvSpPr txBox="1"/>
          <p:nvPr/>
        </p:nvSpPr>
        <p:spPr>
          <a:xfrm>
            <a:off x="9564172" y="5742540"/>
            <a:ext cx="2511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20 retours via le questionnaire</a:t>
            </a: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A63E189-312C-2B1A-3266-320E11817DFE}"/>
              </a:ext>
              <a:ext uri="{147F2762-F138-4A5C-976F-8EAC2B608ADB}">
                <a16:predDERef xmlns:a16="http://schemas.microsoft.com/office/drawing/2014/main" pred="{EF8C4D77-08D9-73A8-9B7F-62C1AD2E0C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689525"/>
              </p:ext>
            </p:extLst>
          </p:nvPr>
        </p:nvGraphicFramePr>
        <p:xfrm>
          <a:off x="0" y="961571"/>
          <a:ext cx="5762625" cy="357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DE4A4031-C3C9-FE53-2D8F-EC39707829C3}"/>
              </a:ext>
            </a:extLst>
          </p:cNvPr>
          <p:cNvSpPr txBox="1"/>
          <p:nvPr/>
        </p:nvSpPr>
        <p:spPr>
          <a:xfrm>
            <a:off x="6101247" y="1848585"/>
            <a:ext cx="6090753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b="1" dirty="0"/>
              <a:t>Amélioration sur le quotidien</a:t>
            </a:r>
          </a:p>
          <a:p>
            <a:r>
              <a:rPr lang="fr-FR" sz="1600" i="1" dirty="0"/>
              <a:t>Ex : Echanger sur le quotidien, agir mieux au quotidien pour la planète</a:t>
            </a:r>
          </a:p>
          <a:p>
            <a:endParaRPr lang="fr-FR" sz="1600" dirty="0"/>
          </a:p>
          <a:p>
            <a:r>
              <a:rPr lang="fr-FR" sz="1600" b="1" dirty="0"/>
              <a:t>Autre activité/services </a:t>
            </a:r>
          </a:p>
          <a:p>
            <a:r>
              <a:rPr lang="fr-FR" sz="1600" i="1" dirty="0"/>
              <a:t>Ex : couture, atelier de fabrication à faire en famille</a:t>
            </a:r>
          </a:p>
          <a:p>
            <a:endParaRPr lang="fr-FR" sz="1600" dirty="0"/>
          </a:p>
          <a:p>
            <a:r>
              <a:rPr lang="fr-FR" sz="1600" b="1" dirty="0"/>
              <a:t>Réparation/réemploi </a:t>
            </a:r>
          </a:p>
          <a:p>
            <a:r>
              <a:rPr lang="fr-FR" sz="1600" i="1" dirty="0"/>
              <a:t>Ex : Fabriquer des abris pour chauve-souris et hérissons, Réparation de meubles, électroménager, bricolage</a:t>
            </a:r>
          </a:p>
          <a:p>
            <a:endParaRPr lang="fr-FR" sz="1600" dirty="0"/>
          </a:p>
          <a:p>
            <a:r>
              <a:rPr lang="fr-FR" sz="1600" b="1" dirty="0"/>
              <a:t>Montée en compétences </a:t>
            </a:r>
          </a:p>
          <a:p>
            <a:r>
              <a:rPr lang="fr-FR" sz="1600" i="1" dirty="0"/>
              <a:t>Ex : Apprendre à faire seul, Apprendre les bonnes pratiques et à utiliser l’outillage en bricolage et jardinage</a:t>
            </a:r>
          </a:p>
        </p:txBody>
      </p:sp>
    </p:spTree>
    <p:extLst>
      <p:ext uri="{BB962C8B-B14F-4D97-AF65-F5344CB8AC3E}">
        <p14:creationId xmlns:p14="http://schemas.microsoft.com/office/powerpoint/2010/main" val="276881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43F1E2-D152-F576-66BC-47735D1EC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BFC4AB6E-9E42-5ACB-A971-35C8152687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5565300"/>
              </p:ext>
            </p:extLst>
          </p:nvPr>
        </p:nvGraphicFramePr>
        <p:xfrm>
          <a:off x="453507" y="486228"/>
          <a:ext cx="11284985" cy="6270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F884E689-30AF-1BE9-2295-01D107471A37}"/>
              </a:ext>
            </a:extLst>
          </p:cNvPr>
          <p:cNvSpPr txBox="1"/>
          <p:nvPr/>
        </p:nvSpPr>
        <p:spPr>
          <a:xfrm>
            <a:off x="3323771" y="178451"/>
            <a:ext cx="554445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400" i="0" dirty="0">
                <a:effectLst/>
              </a:rPr>
              <a:t>Avez-vous des idées pour favoriser la convivialité au sein du lieu ?</a:t>
            </a:r>
          </a:p>
        </p:txBody>
      </p:sp>
    </p:spTree>
    <p:extLst>
      <p:ext uri="{BB962C8B-B14F-4D97-AF65-F5344CB8AC3E}">
        <p14:creationId xmlns:p14="http://schemas.microsoft.com/office/powerpoint/2010/main" val="42115726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</TotalTime>
  <Words>1405</Words>
  <Application>Microsoft Office PowerPoint</Application>
  <PresentationFormat>Grand écran</PresentationFormat>
  <Paragraphs>240</Paragraphs>
  <Slides>20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5" baseType="lpstr">
      <vt:lpstr>Aptos</vt:lpstr>
      <vt:lpstr>Aptos Display</vt:lpstr>
      <vt:lpstr>Arial</vt:lpstr>
      <vt:lpstr>Times New Roman</vt:lpstr>
      <vt:lpstr>Thème Office</vt:lpstr>
      <vt:lpstr>Synthèse des recherches et de la concertation citoyenne</vt:lpstr>
      <vt:lpstr>Méthodologie</vt:lpstr>
      <vt:lpstr>Analyse questionnaire</vt:lpstr>
      <vt:lpstr>L’objethèque </vt:lpstr>
      <vt:lpstr>L’objethèque </vt:lpstr>
      <vt:lpstr>L’objethèque </vt:lpstr>
      <vt:lpstr>Présentation PowerPoint</vt:lpstr>
      <vt:lpstr>Présentation PowerPoint</vt:lpstr>
      <vt:lpstr>Présentation PowerPoint</vt:lpstr>
      <vt:lpstr>Structures rencontrées</vt:lpstr>
      <vt:lpstr>Présentation des résultats des ateliers</vt:lpstr>
      <vt:lpstr>Déroulé de la réunion</vt:lpstr>
      <vt:lpstr>Dans l’idéal, qu’aurait-on ? </vt:lpstr>
      <vt:lpstr>Dans l’idéal, qu’aurait-on ? </vt:lpstr>
      <vt:lpstr>Nouvelles propositions </vt:lpstr>
      <vt:lpstr>Vote de priorisation </vt:lpstr>
      <vt:lpstr>Détail des votes de priorisation</vt:lpstr>
      <vt:lpstr>Détail des votes de priorisation</vt:lpstr>
      <vt:lpstr>Commentaires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Gwénaëlle  DECELLE</dc:creator>
  <cp:lastModifiedBy>Aurelie FILOCHE</cp:lastModifiedBy>
  <cp:revision>52</cp:revision>
  <dcterms:created xsi:type="dcterms:W3CDTF">2024-11-08T14:32:09Z</dcterms:created>
  <dcterms:modified xsi:type="dcterms:W3CDTF">2025-01-07T14:22:15Z</dcterms:modified>
</cp:coreProperties>
</file>